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27" r:id="rId5"/>
    <p:sldId id="329" r:id="rId6"/>
    <p:sldId id="332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55" r:id="rId21"/>
  </p:sldIdLst>
  <p:sldSz cx="12192000" cy="6858000"/>
  <p:notesSz cx="6858000" cy="91440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Ping HL Bold" pitchFamily="50" charset="-79"/>
      <p:bold r:id="rId28"/>
    </p:embeddedFont>
    <p:embeddedFont>
      <p:font typeface="Ping HL Medium" pitchFamily="50" charset="-79"/>
      <p:regular r:id="rId29"/>
    </p:embeddedFont>
    <p:embeddedFont>
      <p:font typeface="Ping HL Regular" pitchFamily="50" charset="-79"/>
      <p:regular r:id="rId30"/>
    </p:embeddedFont>
    <p:embeddedFont>
      <p:font typeface="Wingdings 2" panose="05020102010507070707" pitchFamily="18" charset="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C0FFF4"/>
    <a:srgbClr val="424C4C"/>
    <a:srgbClr val="FFFF00"/>
    <a:srgbClr val="E8ECEC"/>
    <a:srgbClr val="E6C5FF"/>
    <a:srgbClr val="485252"/>
    <a:srgbClr val="97A7A7"/>
    <a:srgbClr val="AAB6B6"/>
    <a:srgbClr val="9E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9" autoAdjust="0"/>
    <p:restoredTop sz="94058" autoAdjust="0"/>
  </p:normalViewPr>
  <p:slideViewPr>
    <p:cSldViewPr snapToGrid="0">
      <p:cViewPr>
        <p:scale>
          <a:sx n="70" d="100"/>
          <a:sy n="70" d="100"/>
        </p:scale>
        <p:origin x="378" y="282"/>
      </p:cViewPr>
      <p:guideLst/>
    </p:cSldViewPr>
  </p:slideViewPr>
  <p:outlineViewPr>
    <p:cViewPr>
      <p:scale>
        <a:sx n="33" d="100"/>
        <a:sy n="33" d="100"/>
      </p:scale>
      <p:origin x="0" y="-120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620"/>
    </p:cViewPr>
  </p:sorterViewPr>
  <p:notesViewPr>
    <p:cSldViewPr snapToGrid="0" showGuides="1">
      <p:cViewPr varScale="1">
        <p:scale>
          <a:sx n="83" d="100"/>
          <a:sy n="83" d="100"/>
        </p:scale>
        <p:origin x="30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innovationisraelorgil.sharepoint.com/sites/TS2008/SERU/Economics/new_economics/&#1505;&#1511;&#1512;&#1497;&#1501;/&#1505;&#1511;&#1512;&#1497;%20&#1495;&#1489;&#1512;&#1493;&#1514;/&#1505;&#1511;&#1512;%20&#1500;&#1495;&#1489;&#1512;&#1493;&#1514;%20&#1492;&#1497;&#1497;&#1496;&#1511;%20%20&#1492;&#1513;&#1508;&#1506;&#1493;&#1514;%20&#1492;&#1502;&#1510;&#1489;%20&#1492;&#1489;&#1497;&#1496;&#1495;&#1493;&#1504;&#1497;%20-%202026%20-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innovationisraelorgil.sharepoint.com/sites/TS2008/SERU/Economics/new_economics/&#1505;&#1511;&#1512;&#1497;&#1501;/&#1505;&#1511;&#1512;&#1497;%20&#1495;&#1489;&#1512;&#1493;&#1514;/&#1505;&#1511;&#1512;%20&#1500;&#1495;&#1489;&#1512;&#1493;&#1514;%20&#1492;&#1497;&#1497;&#1496;&#1511;%20%20&#1492;&#1513;&#1508;&#1506;&#1493;&#1514;%20&#1492;&#1502;&#1510;&#1489;%20&#1492;&#1489;&#1497;&#1496;&#1495;&#1493;&#1504;&#1497;%20-%202026%20-%20Graph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innovationisraelorgil.sharepoint.com/sites/TS2008/SERU/Economics/new_economics/&#1505;&#1511;&#1512;&#1497;&#1501;/&#1505;&#1511;&#1512;&#1497;%20&#1495;&#1489;&#1512;&#1493;&#1514;/&#1505;&#1511;&#1512;%20&#1500;&#1495;&#1489;&#1512;&#1493;&#1514;%20&#1492;&#1497;&#1497;&#1496;&#1511;%20%20&#1492;&#1513;&#1508;&#1506;&#1493;&#1514;%20&#1492;&#1502;&#1510;&#1489;%20&#1492;&#1489;&#1497;&#1496;&#1495;&#1493;&#1504;&#1497;%20-%202026%20-%20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innovationisraelorgil.sharepoint.com/sites/TS2008/SERU/Economics/new_economics/&#1505;&#1511;&#1512;&#1497;&#1501;/&#1505;&#1511;&#1512;&#1497;%20&#1495;&#1489;&#1512;&#1493;&#1514;/&#1505;&#1511;&#1512;%20&#1500;&#1495;&#1489;&#1512;&#1493;&#1514;%20&#1492;&#1497;&#1497;&#1496;&#1511;%20%20&#1492;&#1513;&#1508;&#1506;&#1493;&#1514;%20&#1492;&#1502;&#1510;&#1489;%20&#1492;&#1489;&#1497;&#1496;&#1495;&#1493;&#1504;&#1497;%20-%202026%20-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innovationisraelorgil.sharepoint.com/sites/TS2008/SERU/Economics/new_economics/&#1505;&#1511;&#1512;&#1497;&#1501;/&#1505;&#1511;&#1512;&#1497;%20&#1495;&#1489;&#1512;&#1493;&#1514;/&#1505;&#1511;&#1512;%20&#1500;&#1495;&#1489;&#1512;&#1493;&#1514;%20&#1492;&#1497;&#1497;&#1496;&#1511;%20%20&#1492;&#1513;&#1508;&#1506;&#1493;&#1514;%20&#1492;&#1502;&#1510;&#1489;%20&#1492;&#1489;&#1497;&#1496;&#1495;&#1493;&#1504;&#1497;%20-%202026%20-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innovationisraelorgil.sharepoint.com/sites/TS2008/SERU/Economics/new_economics/&#1505;&#1511;&#1512;&#1497;&#1501;/&#1505;&#1511;&#1512;&#1497;%20&#1495;&#1489;&#1512;&#1493;&#1514;/&#1505;&#1511;&#1512;%20&#1500;&#1495;&#1489;&#1512;&#1493;&#1514;%20&#1492;&#1497;&#1497;&#1496;&#1511;%20%20&#1492;&#1513;&#1508;&#1506;&#1493;&#1514;%20&#1492;&#1502;&#1510;&#1489;%20&#1492;&#1489;&#1497;&#1496;&#1495;&#1493;&#1504;&#1497;%20-%202026%20-%20Graph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innovationisraelorgil.sharepoint.com/sites/TS2008/SERU/Economics/new_economics/&#1505;&#1511;&#1512;&#1497;&#1501;/&#1505;&#1511;&#1512;&#1497;%20&#1495;&#1489;&#1512;&#1493;&#1514;/&#1505;&#1511;&#1512;%20&#1500;&#1495;&#1489;&#1512;&#1493;&#1514;%20&#1492;&#1497;&#1497;&#1496;&#1511;%20%20&#1492;&#1513;&#1508;&#1506;&#1493;&#1514;%20&#1492;&#1502;&#1510;&#1489;%20&#1492;&#1489;&#1497;&#1496;&#1495;&#1493;&#1504;&#1497;%20-%202026%20-%20Graph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he-IL" sz="1800" b="0" i="0" u="none" strike="noStrike" kern="1200" spc="-20" baseline="0" dirty="0">
                <a:solidFill>
                  <a:srgbClr val="0D0D0D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התפלגות משיבים לפי גודל חברה (מספר עובדים)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3167741201187825"/>
          <c:y val="0.17342005067782695"/>
          <c:w val="0.5366451759762435"/>
          <c:h val="0.72125950941170103"/>
        </c:manualLayout>
      </c:layout>
      <c:doughnutChart>
        <c:varyColors val="1"/>
        <c:ser>
          <c:idx val="1"/>
          <c:order val="0"/>
          <c:tx>
            <c:strRef>
              <c:f>'Question 1'!$B$3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FFB6-43CA-B13C-F85FA8FBE72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FFB6-43CA-B13C-F85FA8FBE726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FB6-43CA-B13C-F85FA8FBE726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FFB6-43CA-B13C-F85FA8FBE726}"/>
              </c:ext>
            </c:extLst>
          </c:dPt>
          <c:dLbls>
            <c:dLbl>
              <c:idx val="0"/>
              <c:layout>
                <c:manualLayout>
                  <c:x val="0.1037849640920366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B6-43CA-B13C-F85FA8FBE726}"/>
                </c:ext>
              </c:extLst>
            </c:dLbl>
            <c:dLbl>
              <c:idx val="1"/>
              <c:layout>
                <c:manualLayout>
                  <c:x val="-0.1017092648101961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B6-43CA-B13C-F85FA8FBE726}"/>
                </c:ext>
              </c:extLst>
            </c:dLbl>
            <c:dLbl>
              <c:idx val="2"/>
              <c:layout>
                <c:manualLayout>
                  <c:x val="-7.6800873428107291E-2"/>
                  <c:y val="-5.887040070420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B6-43CA-B13C-F85FA8FBE726}"/>
                </c:ext>
              </c:extLst>
            </c:dLbl>
            <c:dLbl>
              <c:idx val="3"/>
              <c:layout>
                <c:manualLayout>
                  <c:x val="-4.1513985636814736E-2"/>
                  <c:y val="-6.8165727131179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B6-43CA-B13C-F85FA8FBE726}"/>
                </c:ext>
              </c:extLst>
            </c:dLbl>
            <c:dLbl>
              <c:idx val="4"/>
              <c:layout>
                <c:manualLayout>
                  <c:x val="2.2832692100248027E-2"/>
                  <c:y val="-8.0559495700484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B6-43CA-B13C-F85FA8FBE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'Question 1'!$A$4:$A$8</c:f>
              <c:strCache>
                <c:ptCount val="5"/>
                <c:pt idx="0">
                  <c:v>עד 10</c:v>
                </c:pt>
                <c:pt idx="1">
                  <c:v>11-50</c:v>
                </c:pt>
                <c:pt idx="2">
                  <c:v>51-200</c:v>
                </c:pt>
                <c:pt idx="3">
                  <c:v>201-500</c:v>
                </c:pt>
                <c:pt idx="4">
                  <c:v>מעל 500</c:v>
                </c:pt>
              </c:strCache>
            </c:strRef>
          </c:cat>
          <c:val>
            <c:numRef>
              <c:f>'Question 1'!$B$4:$B$8</c:f>
              <c:numCache>
                <c:formatCode>0.00%</c:formatCode>
                <c:ptCount val="5"/>
                <c:pt idx="0">
                  <c:v>0.54469999999999996</c:v>
                </c:pt>
                <c:pt idx="1">
                  <c:v>0.29980000000000001</c:v>
                </c:pt>
                <c:pt idx="2">
                  <c:v>0.10199999999999999</c:v>
                </c:pt>
                <c:pt idx="3">
                  <c:v>1.7299999999999999E-2</c:v>
                </c:pt>
                <c:pt idx="4">
                  <c:v>3.61E-2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B6-43CA-B13C-F85FA8FBE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legend>
      <c:legendPos val="b"/>
      <c:overlay val="0"/>
      <c:txPr>
        <a:bodyPr/>
        <a:lstStyle/>
        <a:p>
          <a:pPr algn="l" rtl="0"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ing HL Regular" pitchFamily="50" charset="-79"/>
              <a:ea typeface="+mn-ea"/>
              <a:cs typeface="Ping HL Regular" pitchFamily="50" charset="-79"/>
            </a:defRPr>
          </a:pPr>
          <a:endParaRPr lang="en-US"/>
        </a:p>
      </c:txPr>
    </c:legend>
    <c:plotVisOnly val="0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he-IL" sz="1800" b="0" i="0" u="none" strike="noStrike" kern="1200" spc="0" baseline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rPr>
              <a:t>האם החברה מייצרת?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4600804835493345E-2"/>
          <c:y val="3.7807746122473271E-2"/>
          <c:w val="0.95079839032901337"/>
          <c:h val="0.86937849731917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15'!$B$3</c:f>
              <c:strCache>
                <c:ptCount val="1"/>
                <c:pt idx="0">
                  <c:v>Responses</c:v>
                </c:pt>
              </c:strCache>
            </c:strRef>
          </c:tx>
          <c:spPr>
            <a:ln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DC6C6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FE5-466A-9396-1287C63B050B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5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FE5-466A-9396-1287C63B050B}"/>
              </c:ext>
            </c:extLst>
          </c:dPt>
          <c:dPt>
            <c:idx val="2"/>
            <c:invertIfNegative val="0"/>
            <c:bubble3D val="0"/>
            <c:spPr>
              <a:solidFill>
                <a:srgbClr val="6E6EFF">
                  <a:lumMod val="40000"/>
                  <a:lumOff val="60000"/>
                </a:srgbClr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FE5-466A-9396-1287C63B050B}"/>
              </c:ext>
            </c:extLst>
          </c:dPt>
          <c:dPt>
            <c:idx val="3"/>
            <c:invertIfNegative val="0"/>
            <c:bubble3D val="0"/>
            <c:spPr>
              <a:solidFill>
                <a:srgbClr val="6E6EFF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6FE5-466A-9396-1287C63B050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15'!$A$4:$A$7</c:f>
              <c:strCache>
                <c:ptCount val="4"/>
                <c:pt idx="0">
                  <c:v>לא</c:v>
                </c:pt>
                <c:pt idx="1">
                  <c:v>כן, בישראל</c:v>
                </c:pt>
                <c:pt idx="2">
                  <c:v>כן, בחו"ל</c:v>
                </c:pt>
                <c:pt idx="3">
                  <c:v>כן, בישראל ובחו"ל</c:v>
                </c:pt>
              </c:strCache>
            </c:strRef>
          </c:cat>
          <c:val>
            <c:numRef>
              <c:f>'Question 15'!$B$4:$B$7</c:f>
              <c:numCache>
                <c:formatCode>0.00%</c:formatCode>
                <c:ptCount val="4"/>
                <c:pt idx="0">
                  <c:v>0.59030000000000005</c:v>
                </c:pt>
                <c:pt idx="1">
                  <c:v>0.26529999999999998</c:v>
                </c:pt>
                <c:pt idx="2">
                  <c:v>4.87E-2</c:v>
                </c:pt>
                <c:pt idx="3">
                  <c:v>9.5799999999999996E-2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5-466A-9396-1287C63B0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45556399"/>
        <c:axId val="1145559759"/>
      </c:barChart>
      <c:catAx>
        <c:axId val="1145556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BDC6C6"/>
            </a:solidFill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endParaRPr lang="en-US"/>
          </a:p>
        </c:txPr>
        <c:crossAx val="1145559759"/>
        <c:crosses val="autoZero"/>
        <c:auto val="1"/>
        <c:lblAlgn val="ctr"/>
        <c:lblOffset val="100"/>
        <c:noMultiLvlLbl val="0"/>
      </c:catAx>
      <c:valAx>
        <c:axId val="1145559759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45556399"/>
        <c:crosses val="autoZero"/>
        <c:crossBetween val="between"/>
      </c:valAx>
    </c:plotArea>
    <c:plotVisOnly val="0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he-IL" sz="1800" b="0" i="0" u="none" strike="noStrike" kern="1200" spc="0" baseline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r>
              <a:rPr lang="he-IL" sz="1800" b="0" i="0" u="none" strike="noStrike" kern="1200" spc="0" baseline="0" dirty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rPr>
              <a:t>האם הייצור בחברה נפגע בעקבות המצב?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he-IL" sz="1800" b="0" i="0" u="none" strike="noStrike" kern="1200" spc="0" baseline="0">
              <a:solidFill>
                <a:srgbClr val="0D0D0D">
                  <a:lumMod val="65000"/>
                  <a:lumOff val="35000"/>
                </a:srgbClr>
              </a:solidFill>
              <a:latin typeface="Ping HL Regular" pitchFamily="50" charset="-79"/>
              <a:ea typeface="+mn-ea"/>
              <a:cs typeface="Ping HL Regular" pitchFamily="50" charset="-79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DC6C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4D-45A2-BBB7-719680FFD693}"/>
              </c:ext>
            </c:extLst>
          </c:dPt>
          <c:dPt>
            <c:idx val="1"/>
            <c:invertIfNegative val="0"/>
            <c:bubble3D val="0"/>
            <c:spPr>
              <a:solidFill>
                <a:srgbClr val="BCBCFF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4D-45A2-BBB7-719680FFD693}"/>
              </c:ext>
            </c:extLst>
          </c:dPt>
          <c:dPt>
            <c:idx val="2"/>
            <c:invertIfNegative val="0"/>
            <c:bubble3D val="0"/>
            <c:spPr>
              <a:solidFill>
                <a:srgbClr val="6E6EFF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4D-45A2-BBB7-719680FFD693}"/>
              </c:ext>
            </c:extLst>
          </c:dPt>
          <c:dPt>
            <c:idx val="3"/>
            <c:invertIfNegative val="0"/>
            <c:bubble3D val="0"/>
            <c:spPr>
              <a:solidFill>
                <a:srgbClr val="00009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4D-45A2-BBB7-719680FFD69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6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16'!$J$4:$J$7</c:f>
              <c:strCache>
                <c:ptCount val="4"/>
                <c:pt idx="0">
                  <c:v>לא</c:v>
                </c:pt>
                <c:pt idx="1">
                  <c:v>כן, פגיעה חלקית בייצור</c:v>
                </c:pt>
                <c:pt idx="2">
                  <c:v>כן, פגיעה משמעותית בייצור</c:v>
                </c:pt>
                <c:pt idx="3">
                  <c:v>כן, ייצור הופסק</c:v>
                </c:pt>
              </c:strCache>
            </c:strRef>
          </c:cat>
          <c:val>
            <c:numRef>
              <c:f>'Question 16'!$K$4:$K$7</c:f>
              <c:numCache>
                <c:formatCode>0.00%</c:formatCode>
                <c:ptCount val="4"/>
                <c:pt idx="0">
                  <c:v>0.24324324324324326</c:v>
                </c:pt>
                <c:pt idx="1">
                  <c:v>0.45945945945945948</c:v>
                </c:pt>
                <c:pt idx="2">
                  <c:v>0.23552123552123552</c:v>
                </c:pt>
                <c:pt idx="3">
                  <c:v>6.1776061776061778E-2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4D-45A2-BBB7-719680FFD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1197920"/>
        <c:axId val="941207520"/>
      </c:barChart>
      <c:catAx>
        <c:axId val="94119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endParaRPr lang="he-IL"/>
          </a:p>
        </c:txPr>
        <c:crossAx val="941207520"/>
        <c:crosses val="autoZero"/>
        <c:auto val="1"/>
        <c:lblAlgn val="ctr"/>
        <c:lblOffset val="100"/>
        <c:noMultiLvlLbl val="0"/>
      </c:catAx>
      <c:valAx>
        <c:axId val="9412075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94119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he-IL" sz="1800" b="0" i="0" u="none" strike="noStrike" kern="1200" spc="0" baseline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r>
              <a:rPr lang="he-IL" sz="1800" b="0" i="0" u="none" strike="noStrike" kern="1200" spc="0" baseline="0" dirty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rPr>
              <a:t>האם החברה חווה קשיים בייבוא רכיבים/ ציוד/ חומרי גלם בעקבות המלחמה?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he-IL" sz="1800" b="0" i="0" u="none" strike="noStrike" kern="1200" spc="0" baseline="0">
              <a:solidFill>
                <a:srgbClr val="0D0D0D">
                  <a:lumMod val="65000"/>
                  <a:lumOff val="35000"/>
                </a:srgbClr>
              </a:solidFill>
              <a:latin typeface="Ping HL Regular" pitchFamily="50" charset="-79"/>
              <a:ea typeface="+mn-ea"/>
              <a:cs typeface="Ping HL Regular" pitchFamily="50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310115245173346E-2"/>
          <c:y val="7.9552912345715904E-2"/>
          <c:w val="0.95079839032901337"/>
          <c:h val="0.759221780580377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'Question 14'!$K$27</c:f>
              <c:strCache>
                <c:ptCount val="1"/>
                <c:pt idx="0">
                  <c:v>חברות ללא פעילות ייצור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14'!$L$26:$O$26</c:f>
              <c:strCache>
                <c:ptCount val="4"/>
                <c:pt idx="0">
                  <c:v>לא</c:v>
                </c:pt>
                <c:pt idx="1">
                  <c:v>עיכובים קלים</c:v>
                </c:pt>
                <c:pt idx="2">
                  <c:v>עיכובים משמעותיים</c:v>
                </c:pt>
                <c:pt idx="3">
                  <c:v>עצירה של חלק מהאספקה</c:v>
                </c:pt>
              </c:strCache>
            </c:strRef>
          </c:cat>
          <c:val>
            <c:numRef>
              <c:f>'Question 14'!$L$27:$O$27</c:f>
              <c:numCache>
                <c:formatCode>General</c:formatCode>
                <c:ptCount val="4"/>
                <c:pt idx="0">
                  <c:v>258</c:v>
                </c:pt>
                <c:pt idx="1">
                  <c:v>56</c:v>
                </c:pt>
                <c:pt idx="2">
                  <c:v>48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D-4DA4-B335-47EC7B20F3AC}"/>
            </c:ext>
          </c:extLst>
        </c:ser>
        <c:ser>
          <c:idx val="1"/>
          <c:order val="1"/>
          <c:tx>
            <c:strRef>
              <c:f>'Question 14'!$K$28</c:f>
              <c:strCache>
                <c:ptCount val="1"/>
                <c:pt idx="0">
                  <c:v>חברות עם פעילות ייצור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schemeClr val="bg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14'!$L$26:$O$26</c:f>
              <c:strCache>
                <c:ptCount val="4"/>
                <c:pt idx="0">
                  <c:v>לא</c:v>
                </c:pt>
                <c:pt idx="1">
                  <c:v>עיכובים קלים</c:v>
                </c:pt>
                <c:pt idx="2">
                  <c:v>עיכובים משמעותיים</c:v>
                </c:pt>
                <c:pt idx="3">
                  <c:v>עצירה של חלק מהאספקה</c:v>
                </c:pt>
              </c:strCache>
            </c:strRef>
          </c:cat>
          <c:val>
            <c:numRef>
              <c:f>'Question 14'!$L$28:$O$28</c:f>
              <c:numCache>
                <c:formatCode>General</c:formatCode>
                <c:ptCount val="4"/>
                <c:pt idx="0">
                  <c:v>43</c:v>
                </c:pt>
                <c:pt idx="1">
                  <c:v>103</c:v>
                </c:pt>
                <c:pt idx="2">
                  <c:v>76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AD-4DA4-B335-47EC7B20F3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77480015"/>
        <c:axId val="1177483855"/>
      </c:barChart>
      <c:catAx>
        <c:axId val="11774800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endParaRPr lang="he-IL"/>
          </a:p>
        </c:txPr>
        <c:crossAx val="1177483855"/>
        <c:crosses val="autoZero"/>
        <c:auto val="1"/>
        <c:lblAlgn val="ctr"/>
        <c:lblOffset val="100"/>
        <c:noMultiLvlLbl val="0"/>
      </c:catAx>
      <c:valAx>
        <c:axId val="11774838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748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2586983303854626"/>
          <c:y val="0.20708048175487884"/>
          <c:w val="0.32269212048724033"/>
          <c:h val="0.12279895998326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ing HL Regular" pitchFamily="50" charset="-79"/>
              <a:ea typeface="+mn-ea"/>
              <a:cs typeface="Ping HL Regular" pitchFamily="50" charset="-79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he-I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/>
            <a:r>
              <a:rPr lang="he-IL" sz="1800" b="0" i="0" u="none" strike="noStrike" kern="1200" spc="0" baseline="0" dirty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rPr>
              <a:t>אם המצב הביטחוני יימשך עוד חודש, כיצד צפויה פעילות החברה להשתנות?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3124135282778214E-2"/>
          <c:y val="0.3335795774606708"/>
          <c:w val="0.81130109429542308"/>
          <c:h val="0.50891722104081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17'!$B$3</c:f>
              <c:strCache>
                <c:ptCount val="1"/>
                <c:pt idx="0">
                  <c:v>Responses</c:v>
                </c:pt>
              </c:strCache>
            </c:strRef>
          </c:tx>
          <c:spPr>
            <a:ln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EAD-4283-BFF6-CCB6FEB03B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EAD-4283-BFF6-CCB6FEB03B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EAD-4283-BFF6-CCB6FEB03BF3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EAD-4283-BFF6-CCB6FEB03BF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EAD-4283-BFF6-CCB6FEB03B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17'!$A$4:$A$8</c:f>
              <c:strCache>
                <c:ptCount val="5"/>
                <c:pt idx="0">
                  <c:v>לא צפוי שינוי</c:v>
                </c:pt>
                <c:pt idx="1">
                  <c:v>האטה בפעילות</c:v>
                </c:pt>
                <c:pt idx="2">
                  <c:v>דחיית פרויקטים</c:v>
                </c:pt>
                <c:pt idx="3">
                  <c:v>צמצום פעילות או כוח אדם</c:v>
                </c:pt>
                <c:pt idx="4">
                  <c:v>עשוי להביא לסגירה</c:v>
                </c:pt>
              </c:strCache>
            </c:strRef>
          </c:cat>
          <c:val>
            <c:numRef>
              <c:f>'Question 17'!$B$4:$B$8</c:f>
              <c:numCache>
                <c:formatCode>0.00%</c:formatCode>
                <c:ptCount val="5"/>
                <c:pt idx="0">
                  <c:v>0.12889999999999999</c:v>
                </c:pt>
                <c:pt idx="1">
                  <c:v>0.34119999999999989</c:v>
                </c:pt>
                <c:pt idx="2">
                  <c:v>0.2233</c:v>
                </c:pt>
                <c:pt idx="3">
                  <c:v>0.184</c:v>
                </c:pt>
                <c:pt idx="4">
                  <c:v>0.1226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4-4A21-987F-73B3444E2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0891775"/>
        <c:axId val="1370895615"/>
      </c:barChart>
      <c:catAx>
        <c:axId val="13708917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solidFill>
              <a:schemeClr val="accent6"/>
            </a:solidFill>
          </a:ln>
        </c:spPr>
        <c:txPr>
          <a:bodyPr/>
          <a:lstStyle/>
          <a:p>
            <a:pPr>
              <a:defRPr baseline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defRPr>
            </a:pPr>
            <a:endParaRPr lang="en-US"/>
          </a:p>
        </c:txPr>
        <c:crossAx val="1370895615"/>
        <c:crosses val="autoZero"/>
        <c:auto val="1"/>
        <c:lblAlgn val="ctr"/>
        <c:lblOffset val="100"/>
        <c:noMultiLvlLbl val="0"/>
      </c:catAx>
      <c:valAx>
        <c:axId val="1370895615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70891775"/>
        <c:crosses val="autoZero"/>
        <c:crossBetween val="between"/>
      </c:valAx>
    </c:plotArea>
    <c:plotVisOnly val="0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he-IL" sz="1800" b="0" i="0" u="none" strike="noStrike" kern="1200" spc="0" baseline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r>
              <a:rPr lang="he-IL" sz="1800" b="0" i="0" u="none" strike="noStrike" kern="1200" spc="0" baseline="0" dirty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rPr>
              <a:t>התפלגות חברות לפי השלכות צפויות להתמשכות הלחימה ולפי גודל החברה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he-IL" sz="1800" b="0" i="0" u="none" strike="noStrike" kern="1200" spc="0" baseline="0">
              <a:solidFill>
                <a:srgbClr val="0D0D0D">
                  <a:lumMod val="65000"/>
                  <a:lumOff val="35000"/>
                </a:srgbClr>
              </a:solidFill>
              <a:latin typeface="Ping HL Regular" pitchFamily="50" charset="-79"/>
              <a:ea typeface="+mn-ea"/>
              <a:cs typeface="Ping HL Regular" pitchFamily="50" charset="-79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'Question 17'!$U$3</c:f>
              <c:strCache>
                <c:ptCount val="1"/>
                <c:pt idx="0">
                  <c:v>לא צפוי שינוי</c:v>
                </c:pt>
              </c:strCache>
            </c:strRef>
          </c:tx>
          <c:spPr>
            <a:solidFill>
              <a:srgbClr val="BDC6C6"/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17'!$T$4:$T$8</c:f>
              <c:strCache>
                <c:ptCount val="5"/>
                <c:pt idx="0">
                  <c:v>עד 10 עובדים</c:v>
                </c:pt>
                <c:pt idx="1">
                  <c:v>11-50</c:v>
                </c:pt>
                <c:pt idx="2">
                  <c:v>51-200</c:v>
                </c:pt>
                <c:pt idx="3">
                  <c:v>201-500</c:v>
                </c:pt>
                <c:pt idx="4">
                  <c:v>מעל 500</c:v>
                </c:pt>
              </c:strCache>
            </c:strRef>
          </c:cat>
          <c:val>
            <c:numRef>
              <c:f>'Question 17'!$U$4:$U$8</c:f>
              <c:numCache>
                <c:formatCode>0%</c:formatCode>
                <c:ptCount val="5"/>
                <c:pt idx="0">
                  <c:v>0.11560693641618497</c:v>
                </c:pt>
                <c:pt idx="1">
                  <c:v>0.1</c:v>
                </c:pt>
                <c:pt idx="2">
                  <c:v>0.23076923076923078</c:v>
                </c:pt>
                <c:pt idx="3">
                  <c:v>0.18181818181818182</c:v>
                </c:pt>
                <c:pt idx="4">
                  <c:v>0.2608695652173913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0-442A-8F36-176FAFDA861E}"/>
            </c:ext>
          </c:extLst>
        </c:ser>
        <c:ser>
          <c:idx val="1"/>
          <c:order val="1"/>
          <c:tx>
            <c:strRef>
              <c:f>'Question 17'!$V$3</c:f>
              <c:strCache>
                <c:ptCount val="1"/>
                <c:pt idx="0">
                  <c:v>האטה בפעילות</c:v>
                </c:pt>
              </c:strCache>
            </c:strRef>
          </c:tx>
          <c:spPr>
            <a:solidFill>
              <a:srgbClr val="6E6EFF">
                <a:lumMod val="40000"/>
                <a:lumOff val="60000"/>
              </a:srgbClr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17'!$T$4:$T$8</c:f>
              <c:strCache>
                <c:ptCount val="5"/>
                <c:pt idx="0">
                  <c:v>עד 10 עובדים</c:v>
                </c:pt>
                <c:pt idx="1">
                  <c:v>11-50</c:v>
                </c:pt>
                <c:pt idx="2">
                  <c:v>51-200</c:v>
                </c:pt>
                <c:pt idx="3">
                  <c:v>201-500</c:v>
                </c:pt>
                <c:pt idx="4">
                  <c:v>מעל 500</c:v>
                </c:pt>
              </c:strCache>
            </c:strRef>
          </c:cat>
          <c:val>
            <c:numRef>
              <c:f>'Question 17'!$V$4:$V$8</c:f>
              <c:numCache>
                <c:formatCode>0%</c:formatCode>
                <c:ptCount val="5"/>
                <c:pt idx="0">
                  <c:v>0.31791907514450868</c:v>
                </c:pt>
                <c:pt idx="1">
                  <c:v>0.35263157894736841</c:v>
                </c:pt>
                <c:pt idx="2">
                  <c:v>0.4</c:v>
                </c:pt>
                <c:pt idx="3">
                  <c:v>0.54545454545454541</c:v>
                </c:pt>
                <c:pt idx="4">
                  <c:v>0.34782608695652173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0-442A-8F36-176FAFDA861E}"/>
            </c:ext>
          </c:extLst>
        </c:ser>
        <c:ser>
          <c:idx val="2"/>
          <c:order val="2"/>
          <c:tx>
            <c:strRef>
              <c:f>'Question 17'!$W$3</c:f>
              <c:strCache>
                <c:ptCount val="1"/>
                <c:pt idx="0">
                  <c:v>דחיית פרויקטים</c:v>
                </c:pt>
              </c:strCache>
            </c:strRef>
          </c:tx>
          <c:spPr>
            <a:solidFill>
              <a:srgbClr val="6E6EFF"/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17'!$T$4:$T$8</c:f>
              <c:strCache>
                <c:ptCount val="5"/>
                <c:pt idx="0">
                  <c:v>עד 10 עובדים</c:v>
                </c:pt>
                <c:pt idx="1">
                  <c:v>11-50</c:v>
                </c:pt>
                <c:pt idx="2">
                  <c:v>51-200</c:v>
                </c:pt>
                <c:pt idx="3">
                  <c:v>201-500</c:v>
                </c:pt>
                <c:pt idx="4">
                  <c:v>מעל 500</c:v>
                </c:pt>
              </c:strCache>
            </c:strRef>
          </c:cat>
          <c:val>
            <c:numRef>
              <c:f>'Question 17'!$W$4:$W$8</c:f>
              <c:numCache>
                <c:formatCode>0%</c:formatCode>
                <c:ptCount val="5"/>
                <c:pt idx="0">
                  <c:v>0.24855491329479767</c:v>
                </c:pt>
                <c:pt idx="1">
                  <c:v>0.2</c:v>
                </c:pt>
                <c:pt idx="2">
                  <c:v>0.16923076923076924</c:v>
                </c:pt>
                <c:pt idx="3">
                  <c:v>9.0909090909090912E-2</c:v>
                </c:pt>
                <c:pt idx="4">
                  <c:v>0.2608695652173913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10-442A-8F36-176FAFDA861E}"/>
            </c:ext>
          </c:extLst>
        </c:ser>
        <c:ser>
          <c:idx val="3"/>
          <c:order val="3"/>
          <c:tx>
            <c:strRef>
              <c:f>'Question 17'!$X$3</c:f>
              <c:strCache>
                <c:ptCount val="1"/>
                <c:pt idx="0">
                  <c:v>צמצום פעילות או כוח אדם</c:v>
                </c:pt>
              </c:strCache>
            </c:strRef>
          </c:tx>
          <c:spPr>
            <a:solidFill>
              <a:srgbClr val="000095"/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bg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17'!$T$4:$T$8</c:f>
              <c:strCache>
                <c:ptCount val="5"/>
                <c:pt idx="0">
                  <c:v>עד 10 עובדים</c:v>
                </c:pt>
                <c:pt idx="1">
                  <c:v>11-50</c:v>
                </c:pt>
                <c:pt idx="2">
                  <c:v>51-200</c:v>
                </c:pt>
                <c:pt idx="3">
                  <c:v>201-500</c:v>
                </c:pt>
                <c:pt idx="4">
                  <c:v>מעל 500</c:v>
                </c:pt>
              </c:strCache>
            </c:strRef>
          </c:cat>
          <c:val>
            <c:numRef>
              <c:f>'Question 17'!$X$4:$X$8</c:f>
              <c:numCache>
                <c:formatCode>0%</c:formatCode>
                <c:ptCount val="5"/>
                <c:pt idx="0">
                  <c:v>0.14739884393063585</c:v>
                </c:pt>
                <c:pt idx="1">
                  <c:v>0.24736842105263157</c:v>
                </c:pt>
                <c:pt idx="2">
                  <c:v>0.2</c:v>
                </c:pt>
                <c:pt idx="3">
                  <c:v>0.18181818181818182</c:v>
                </c:pt>
                <c:pt idx="4">
                  <c:v>0.13043478260869565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10-442A-8F36-176FAFDA861E}"/>
            </c:ext>
          </c:extLst>
        </c:ser>
        <c:ser>
          <c:idx val="4"/>
          <c:order val="4"/>
          <c:tx>
            <c:strRef>
              <c:f>'Question 17'!$Y$3</c:f>
              <c:strCache>
                <c:ptCount val="1"/>
                <c:pt idx="0">
                  <c:v>עשוי להביא לסגירה</c:v>
                </c:pt>
              </c:strCache>
            </c:strRef>
          </c:tx>
          <c:spPr>
            <a:solidFill>
              <a:srgbClr val="0D0D0D"/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Ping HL Bold" pitchFamily="50" charset="-79"/>
                      <a:ea typeface="+mn-ea"/>
                      <a:cs typeface="Ping HL Bold" pitchFamily="50" charset="-79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D10-442A-8F36-176FAFDA861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Ping HL Bold" pitchFamily="50" charset="-79"/>
                      <a:ea typeface="+mn-ea"/>
                      <a:cs typeface="Ping HL Bold" pitchFamily="50" charset="-79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D10-442A-8F36-176FAFDA861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0" i="0" u="none" strike="noStrike" kern="1200" baseline="0">
                      <a:noFill/>
                      <a:latin typeface="Ping HL Bold" pitchFamily="50" charset="-79"/>
                      <a:ea typeface="+mn-ea"/>
                      <a:cs typeface="Ping HL Bold" pitchFamily="50" charset="-79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D10-442A-8F36-176FAFDA861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0" i="0" u="none" strike="noStrike" kern="1200" baseline="0">
                      <a:noFill/>
                      <a:latin typeface="Ping HL Bold" pitchFamily="50" charset="-79"/>
                      <a:ea typeface="+mn-ea"/>
                      <a:cs typeface="Ping HL Bold" pitchFamily="50" charset="-79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D10-442A-8F36-176FAFDA861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0" i="0" u="none" strike="noStrike" kern="1200" baseline="0">
                      <a:noFill/>
                      <a:latin typeface="Ping HL Bold" pitchFamily="50" charset="-79"/>
                      <a:ea typeface="+mn-ea"/>
                      <a:cs typeface="Ping HL Bold" pitchFamily="50" charset="-79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D10-442A-8F36-176FAFDA8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17'!$T$4:$T$8</c:f>
              <c:strCache>
                <c:ptCount val="5"/>
                <c:pt idx="0">
                  <c:v>עד 10 עובדים</c:v>
                </c:pt>
                <c:pt idx="1">
                  <c:v>11-50</c:v>
                </c:pt>
                <c:pt idx="2">
                  <c:v>51-200</c:v>
                </c:pt>
                <c:pt idx="3">
                  <c:v>201-500</c:v>
                </c:pt>
                <c:pt idx="4">
                  <c:v>מעל 500</c:v>
                </c:pt>
              </c:strCache>
            </c:strRef>
          </c:cat>
          <c:val>
            <c:numRef>
              <c:f>'Question 17'!$Y$4:$Y$8</c:f>
              <c:numCache>
                <c:formatCode>0%</c:formatCode>
                <c:ptCount val="5"/>
                <c:pt idx="0">
                  <c:v>0.17052023121387283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10-442A-8F36-176FAFDA86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0556047"/>
        <c:axId val="560562287"/>
      </c:barChart>
      <c:catAx>
        <c:axId val="560556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BDC6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rgbClr val="626262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endParaRPr lang="he-IL"/>
          </a:p>
        </c:txPr>
        <c:crossAx val="560562287"/>
        <c:crosses val="autoZero"/>
        <c:auto val="1"/>
        <c:lblAlgn val="ctr"/>
        <c:lblOffset val="100"/>
        <c:noMultiLvlLbl val="0"/>
      </c:catAx>
      <c:valAx>
        <c:axId val="56056228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60556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0" i="0" u="none" strike="noStrike" kern="1200" baseline="0">
              <a:solidFill>
                <a:srgbClr val="626262"/>
              </a:solidFill>
              <a:latin typeface="Ping HL Regular" pitchFamily="50" charset="-79"/>
              <a:ea typeface="+mn-ea"/>
              <a:cs typeface="Ping HL Regular" pitchFamily="50" charset="-79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he-I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/>
            <a:r>
              <a:rPr lang="he-IL" sz="1800" b="0" i="0" u="none" strike="noStrike" kern="1200" spc="0" baseline="0" dirty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rPr>
              <a:t>האם המלחמה גורמת לחברה לשקול העברת פעילות מחוץ לישראל?</a:t>
            </a:r>
          </a:p>
        </c:rich>
      </c:tx>
      <c:layout>
        <c:manualLayout>
          <c:xMode val="edge"/>
          <c:yMode val="edge"/>
          <c:x val="6.7828383360854116E-2"/>
          <c:y val="1.87057212012902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384519685340786E-2"/>
          <c:y val="0.19703359665359066"/>
          <c:w val="0.8563640887602072"/>
          <c:h val="0.71418689028431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18'!$B$3</c:f>
              <c:strCache>
                <c:ptCount val="1"/>
                <c:pt idx="0">
                  <c:v>Responses</c:v>
                </c:pt>
              </c:strCache>
            </c:strRef>
          </c:tx>
          <c:spPr>
            <a:ln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A2B-4C6B-9AC7-AC6503CA49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A2B-4C6B-9AC7-AC6503CA497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A2B-4C6B-9AC7-AC6503CA49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18'!$A$4:$A$6</c:f>
              <c:strCache>
                <c:ptCount val="3"/>
                <c:pt idx="0">
                  <c:v>לא</c:v>
                </c:pt>
                <c:pt idx="1">
                  <c:v>נשקל אך הוחלט שלא</c:v>
                </c:pt>
                <c:pt idx="2">
                  <c:v>כן</c:v>
                </c:pt>
              </c:strCache>
            </c:strRef>
          </c:cat>
          <c:val>
            <c:numRef>
              <c:f>'Question 18'!$B$4:$B$6</c:f>
              <c:numCache>
                <c:formatCode>0.00%</c:formatCode>
                <c:ptCount val="3"/>
                <c:pt idx="0">
                  <c:v>0.60060000000000002</c:v>
                </c:pt>
                <c:pt idx="1">
                  <c:v>8.9600000000000013E-2</c:v>
                </c:pt>
                <c:pt idx="2">
                  <c:v>0.30969999999999998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B-4C6B-9AC7-AC6503CA4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62560799"/>
        <c:axId val="1146699023"/>
      </c:barChart>
      <c:catAx>
        <c:axId val="1062560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6"/>
            </a:solidFill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endParaRPr lang="en-US"/>
          </a:p>
        </c:txPr>
        <c:crossAx val="1146699023"/>
        <c:crosses val="autoZero"/>
        <c:auto val="1"/>
        <c:lblAlgn val="ctr"/>
        <c:lblOffset val="100"/>
        <c:noMultiLvlLbl val="0"/>
      </c:catAx>
      <c:valAx>
        <c:axId val="1146699023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62560799"/>
        <c:crosses val="autoZero"/>
        <c:crossBetween val="between"/>
      </c:valAx>
    </c:plotArea>
    <c:plotVisOnly val="0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765399752322271"/>
          <c:y val="3.4536165941703841E-2"/>
          <c:w val="0.41165583774501568"/>
          <c:h val="0.771926077277452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'Question 9'!$A$4</c:f>
              <c:strCache>
                <c:ptCount val="1"/>
                <c:pt idx="0">
                  <c:v>אין היעדרות</c:v>
                </c:pt>
              </c:strCache>
            </c:strRef>
          </c:tx>
          <c:spPr>
            <a:solidFill>
              <a:srgbClr val="BDC6C6"/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('Question 9'!$B$3,'Question 9'!$D$3:$E$3)</c:f>
              <c:strCache>
                <c:ptCount val="3"/>
                <c:pt idx="0">
                  <c:v>שיעור העובדים הנעדרים בשל שירות מילואים</c:v>
                </c:pt>
                <c:pt idx="1">
                  <c:v>שיעור העובדים/ות הנעדרים/ות בשל הורות לילדים ללא מסגרות חינוכיות</c:v>
                </c:pt>
                <c:pt idx="2">
                  <c:v>שיעור העובדים/ות הנעדרים/ות או עובדים/ות בהיקף מופחת בשל מגבלות ביטחוניות</c:v>
                </c:pt>
              </c:strCache>
              <c:extLst/>
            </c:strRef>
          </c:cat>
          <c:val>
            <c:numRef>
              <c:f>('Question 9'!$B$4,'Question 9'!$D$4:$E$4)</c:f>
              <c:numCache>
                <c:formatCode>0.00%</c:formatCode>
                <c:ptCount val="3"/>
                <c:pt idx="0">
                  <c:v>0.38300000000000001</c:v>
                </c:pt>
                <c:pt idx="1">
                  <c:v>0.2606</c:v>
                </c:pt>
                <c:pt idx="2">
                  <c:v>0.24179999999999999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D63-483E-BF87-E5770FA4CABE}"/>
            </c:ext>
          </c:extLst>
        </c:ser>
        <c:ser>
          <c:idx val="1"/>
          <c:order val="1"/>
          <c:tx>
            <c:strRef>
              <c:f>'Question 9'!$A$5</c:f>
              <c:strCache>
                <c:ptCount val="1"/>
                <c:pt idx="0">
                  <c:v>עד 5%</c:v>
                </c:pt>
              </c:strCache>
            </c:strRef>
          </c:tx>
          <c:spPr>
            <a:solidFill>
              <a:srgbClr val="6E6EFF">
                <a:lumMod val="20000"/>
                <a:lumOff val="80000"/>
              </a:srgbClr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('Question 9'!$B$3,'Question 9'!$D$3:$E$3)</c:f>
              <c:strCache>
                <c:ptCount val="3"/>
                <c:pt idx="0">
                  <c:v>שיעור העובדים הנעדרים בשל שירות מילואים</c:v>
                </c:pt>
                <c:pt idx="1">
                  <c:v>שיעור העובדים/ות הנעדרים/ות בשל הורות לילדים ללא מסגרות חינוכיות</c:v>
                </c:pt>
                <c:pt idx="2">
                  <c:v>שיעור העובדים/ות הנעדרים/ות או עובדים/ות בהיקף מופחת בשל מגבלות ביטחוניות</c:v>
                </c:pt>
              </c:strCache>
              <c:extLst/>
            </c:strRef>
          </c:cat>
          <c:val>
            <c:numRef>
              <c:f>('Question 9'!$B$5,'Question 9'!$D$5:$E$5)</c:f>
              <c:numCache>
                <c:formatCode>0.00%</c:formatCode>
                <c:ptCount val="3"/>
                <c:pt idx="0">
                  <c:v>0.16170000000000001</c:v>
                </c:pt>
                <c:pt idx="1">
                  <c:v>6.7500000000000004E-2</c:v>
                </c:pt>
                <c:pt idx="2">
                  <c:v>7.85E-2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D63-483E-BF87-E5770FA4CABE}"/>
            </c:ext>
          </c:extLst>
        </c:ser>
        <c:ser>
          <c:idx val="2"/>
          <c:order val="2"/>
          <c:tx>
            <c:strRef>
              <c:f>'Question 9'!$A$6</c:f>
              <c:strCache>
                <c:ptCount val="1"/>
                <c:pt idx="0">
                  <c:v>5–10%</c:v>
                </c:pt>
              </c:strCache>
            </c:strRef>
          </c:tx>
          <c:spPr>
            <a:solidFill>
              <a:srgbClr val="6E6EFF">
                <a:lumMod val="40000"/>
                <a:lumOff val="60000"/>
              </a:srgbClr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('Question 9'!$B$3,'Question 9'!$D$3:$E$3)</c:f>
              <c:strCache>
                <c:ptCount val="3"/>
                <c:pt idx="0">
                  <c:v>שיעור העובדים הנעדרים בשל שירות מילואים</c:v>
                </c:pt>
                <c:pt idx="1">
                  <c:v>שיעור העובדים/ות הנעדרים/ות בשל הורות לילדים ללא מסגרות חינוכיות</c:v>
                </c:pt>
                <c:pt idx="2">
                  <c:v>שיעור העובדים/ות הנעדרים/ות או עובדים/ות בהיקף מופחת בשל מגבלות ביטחוניות</c:v>
                </c:pt>
              </c:strCache>
              <c:extLst/>
            </c:strRef>
          </c:cat>
          <c:val>
            <c:numRef>
              <c:f>('Question 9'!$B$6,'Question 9'!$D$6:$E$6)</c:f>
              <c:numCache>
                <c:formatCode>0.00%</c:formatCode>
                <c:ptCount val="3"/>
                <c:pt idx="0">
                  <c:v>0.17580000000000001</c:v>
                </c:pt>
                <c:pt idx="1">
                  <c:v>0.12089999999999999</c:v>
                </c:pt>
                <c:pt idx="2">
                  <c:v>0.12720000000000001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D63-483E-BF87-E5770FA4CABE}"/>
            </c:ext>
          </c:extLst>
        </c:ser>
        <c:ser>
          <c:idx val="3"/>
          <c:order val="3"/>
          <c:tx>
            <c:strRef>
              <c:f>'Question 9'!$A$7</c:f>
              <c:strCache>
                <c:ptCount val="1"/>
                <c:pt idx="0">
                  <c:v>10-25%</c:v>
                </c:pt>
              </c:strCache>
            </c:strRef>
          </c:tx>
          <c:spPr>
            <a:solidFill>
              <a:srgbClr val="6E6EFF"/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('Question 9'!$B$3,'Question 9'!$D$3:$E$3)</c:f>
              <c:strCache>
                <c:ptCount val="3"/>
                <c:pt idx="0">
                  <c:v>שיעור העובדים הנעדרים בשל שירות מילואים</c:v>
                </c:pt>
                <c:pt idx="1">
                  <c:v>שיעור העובדים/ות הנעדרים/ות בשל הורות לילדים ללא מסגרות חינוכיות</c:v>
                </c:pt>
                <c:pt idx="2">
                  <c:v>שיעור העובדים/ות הנעדרים/ות או עובדים/ות בהיקף מופחת בשל מגבלות ביטחוניות</c:v>
                </c:pt>
              </c:strCache>
              <c:extLst/>
            </c:strRef>
          </c:cat>
          <c:val>
            <c:numRef>
              <c:f>('Question 9'!$B$7,'Question 9'!$D$7:$E$7)</c:f>
              <c:numCache>
                <c:formatCode>0.00%</c:formatCode>
                <c:ptCount val="3"/>
                <c:pt idx="0">
                  <c:v>0.16950000000000001</c:v>
                </c:pt>
                <c:pt idx="1">
                  <c:v>0.2198</c:v>
                </c:pt>
                <c:pt idx="2">
                  <c:v>0.20569999999999999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D63-483E-BF87-E5770FA4CABE}"/>
            </c:ext>
          </c:extLst>
        </c:ser>
        <c:ser>
          <c:idx val="4"/>
          <c:order val="4"/>
          <c:tx>
            <c:strRef>
              <c:f>'Question 9'!$A$8</c:f>
              <c:strCache>
                <c:ptCount val="1"/>
                <c:pt idx="0">
                  <c:v>מעל 25%</c:v>
                </c:pt>
              </c:strCache>
            </c:strRef>
          </c:tx>
          <c:spPr>
            <a:solidFill>
              <a:srgbClr val="000095"/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('Question 9'!$B$3,'Question 9'!$D$3:$E$3)</c:f>
              <c:strCache>
                <c:ptCount val="3"/>
                <c:pt idx="0">
                  <c:v>שיעור העובדים הנעדרים בשל שירות מילואים</c:v>
                </c:pt>
                <c:pt idx="1">
                  <c:v>שיעור העובדים/ות הנעדרים/ות בשל הורות לילדים ללא מסגרות חינוכיות</c:v>
                </c:pt>
                <c:pt idx="2">
                  <c:v>שיעור העובדים/ות הנעדרים/ות או עובדים/ות בהיקף מופחת בשל מגבלות ביטחוניות</c:v>
                </c:pt>
              </c:strCache>
              <c:extLst/>
            </c:strRef>
          </c:cat>
          <c:val>
            <c:numRef>
              <c:f>('Question 9'!$B$8,'Question 9'!$D$8:$E$8)</c:f>
              <c:numCache>
                <c:formatCode>0.00%</c:formatCode>
                <c:ptCount val="3"/>
                <c:pt idx="0">
                  <c:v>0.1099</c:v>
                </c:pt>
                <c:pt idx="1">
                  <c:v>0.33119999999999999</c:v>
                </c:pt>
                <c:pt idx="2">
                  <c:v>0.34689999999999999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D63-483E-BF87-E5770FA4C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4457343"/>
        <c:axId val="1024457823"/>
      </c:barChart>
      <c:catAx>
        <c:axId val="1024457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1">
              <a:defRPr lang="en-US" sz="1200" b="0" i="0" u="none" strike="noStrike" kern="1200" spc="0" baseline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endParaRPr lang="he-IL"/>
          </a:p>
        </c:txPr>
        <c:crossAx val="1024457823"/>
        <c:crosses val="autoZero"/>
        <c:auto val="1"/>
        <c:lblAlgn val="ctr"/>
        <c:lblOffset val="100"/>
        <c:noMultiLvlLbl val="0"/>
      </c:catAx>
      <c:valAx>
        <c:axId val="1024457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endParaRPr lang="he-IL"/>
          </a:p>
        </c:txPr>
        <c:crossAx val="1024457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07699291168246"/>
          <c:y val="0.91767413631773287"/>
          <c:w val="0.7147741536616895"/>
          <c:h val="6.3487954986792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ing HL Regular" pitchFamily="50" charset="-79"/>
              <a:ea typeface="+mn-ea"/>
              <a:cs typeface="Ping HL Regular" pitchFamily="50" charset="-79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he-I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1"/>
            <a:r>
              <a:rPr lang="he-IL" sz="1800" b="0" i="0" u="none" strike="noStrike" kern="1200" spc="0" baseline="0" dirty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rPr>
              <a:t>האם החברה הוציאה עובדים/ות לחל"ת מאז תחילת המלחמה?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0873767322747769"/>
          <c:y val="0.16127830500088561"/>
          <c:w val="0.38865488870034204"/>
          <c:h val="0.73222701870824736"/>
        </c:manualLayout>
      </c:layout>
      <c:doughnutChart>
        <c:varyColors val="1"/>
        <c:ser>
          <c:idx val="0"/>
          <c:order val="0"/>
          <c:tx>
            <c:strRef>
              <c:f>'Question 13'!$B$3</c:f>
              <c:strCache>
                <c:ptCount val="1"/>
                <c:pt idx="0">
                  <c:v>Responses</c:v>
                </c:pt>
              </c:strCache>
            </c:strRef>
          </c:tx>
          <c:spPr>
            <a:ln w="19050">
              <a:solidFill>
                <a:sysClr val="window" lastClr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BDC6C6"/>
              </a:solidFill>
              <a:ln w="19050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51F-4E37-AE54-D824E2EAEA6F}"/>
              </c:ext>
            </c:extLst>
          </c:dPt>
          <c:dPt>
            <c:idx val="1"/>
            <c:bubble3D val="0"/>
            <c:spPr>
              <a:solidFill>
                <a:srgbClr val="6E6EFF">
                  <a:lumMod val="20000"/>
                  <a:lumOff val="80000"/>
                </a:srgbClr>
              </a:solidFill>
              <a:ln w="19050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51F-4E37-AE54-D824E2EAEA6F}"/>
              </c:ext>
            </c:extLst>
          </c:dPt>
          <c:dPt>
            <c:idx val="2"/>
            <c:bubble3D val="0"/>
            <c:spPr>
              <a:solidFill>
                <a:srgbClr val="6E6EFF">
                  <a:lumMod val="40000"/>
                  <a:lumOff val="60000"/>
                </a:srgbClr>
              </a:solidFill>
              <a:ln w="19050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51F-4E37-AE54-D824E2EAEA6F}"/>
              </c:ext>
            </c:extLst>
          </c:dPt>
          <c:dPt>
            <c:idx val="3"/>
            <c:bubble3D val="0"/>
            <c:spPr>
              <a:solidFill>
                <a:srgbClr val="6E6EFF"/>
              </a:solidFill>
              <a:ln w="19050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551F-4E37-AE54-D824E2EAEA6F}"/>
              </c:ext>
            </c:extLst>
          </c:dPt>
          <c:dPt>
            <c:idx val="4"/>
            <c:bubble3D val="0"/>
            <c:spPr>
              <a:solidFill>
                <a:srgbClr val="000095"/>
              </a:solidFill>
              <a:ln w="19050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51F-4E37-AE54-D824E2EAEA6F}"/>
              </c:ext>
            </c:extLst>
          </c:dPt>
          <c:dLbls>
            <c:dLbl>
              <c:idx val="1"/>
              <c:layout>
                <c:manualLayout>
                  <c:x val="-3.782592975902254E-2"/>
                  <c:y val="-5.57719585618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1F-4E37-AE54-D824E2EAEA6F}"/>
                </c:ext>
              </c:extLst>
            </c:dLbl>
            <c:dLbl>
              <c:idx val="2"/>
              <c:layout>
                <c:manualLayout>
                  <c:x val="-2.3024478983752851E-2"/>
                  <c:y val="-7.746105355815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1F-4E37-AE54-D824E2EAEA6F}"/>
                </c:ext>
              </c:extLst>
            </c:dLbl>
            <c:dLbl>
              <c:idx val="3"/>
              <c:layout>
                <c:manualLayout>
                  <c:x val="-6.5784225667865287E-3"/>
                  <c:y val="-8.675637998513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1F-4E37-AE54-D824E2EAEA6F}"/>
                </c:ext>
              </c:extLst>
            </c:dLbl>
            <c:dLbl>
              <c:idx val="4"/>
              <c:layout>
                <c:manualLayout>
                  <c:x val="-6.5784225667865886E-3"/>
                  <c:y val="-8.365793784281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1F-4E37-AE54-D824E2EAEA6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6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'Question 13'!$A$4:$A$8</c:f>
              <c:strCache>
                <c:ptCount val="5"/>
                <c:pt idx="0">
                  <c:v>לא</c:v>
                </c:pt>
                <c:pt idx="1">
                  <c:v>כן, עד 5%</c:v>
                </c:pt>
                <c:pt idx="2">
                  <c:v>כן, 5-10%</c:v>
                </c:pt>
                <c:pt idx="3">
                  <c:v>כן, 10-25%</c:v>
                </c:pt>
                <c:pt idx="4">
                  <c:v>כן, מעל 25%</c:v>
                </c:pt>
              </c:strCache>
            </c:strRef>
          </c:cat>
          <c:val>
            <c:numRef>
              <c:f>'Question 13'!$B$4:$B$8</c:f>
              <c:numCache>
                <c:formatCode>0.00%</c:formatCode>
                <c:ptCount val="5"/>
                <c:pt idx="0">
                  <c:v>0.88849999999999996</c:v>
                </c:pt>
                <c:pt idx="1">
                  <c:v>2.35E-2</c:v>
                </c:pt>
                <c:pt idx="2">
                  <c:v>1.41E-2</c:v>
                </c:pt>
                <c:pt idx="3">
                  <c:v>2.0400000000000001E-2</c:v>
                </c:pt>
                <c:pt idx="4">
                  <c:v>5.3400000000000003E-2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F-4E37-AE54-D824E2EAE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legend>
      <c:legendPos val="b"/>
      <c:overlay val="0"/>
      <c:txPr>
        <a:bodyPr/>
        <a:lstStyle/>
        <a:p>
          <a:pPr algn="l" rtl="0"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ing HL Regular" pitchFamily="50" charset="-79"/>
              <a:ea typeface="+mn-ea"/>
              <a:cs typeface="Ping HL Regular" pitchFamily="50" charset="-79"/>
            </a:defRPr>
          </a:pPr>
          <a:endParaRPr lang="he-IL"/>
        </a:p>
      </c:txPr>
    </c:legend>
    <c:plotVisOnly val="0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lang="he-IL" sz="1800" b="0" i="0" u="none" strike="noStrike" kern="1200" spc="0" baseline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r>
              <a:rPr lang="he-IL" sz="1800" b="0" i="0" u="none" strike="noStrike" kern="1200" spc="0" baseline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rPr>
              <a:t>האם מגבלות על טיסות בינלאומיות משפיעות על פעילות החברה?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6'!$B$3</c:f>
              <c:strCache>
                <c:ptCount val="1"/>
                <c:pt idx="0">
                  <c:v>Responses</c:v>
                </c:pt>
              </c:strCache>
            </c:strRef>
          </c:tx>
          <c:spPr>
            <a:ln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25A-41A4-8F7D-21D6DE1A693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25A-41A4-8F7D-21D6DE1A69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25A-41A4-8F7D-21D6DE1A69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6'!$A$4:$A$6</c:f>
              <c:strCache>
                <c:ptCount val="3"/>
                <c:pt idx="0">
                  <c:v>לא</c:v>
                </c:pt>
                <c:pt idx="1">
                  <c:v>כן, באופן משמעותי</c:v>
                </c:pt>
                <c:pt idx="2">
                  <c:v>כן, במידה מוגבלת</c:v>
                </c:pt>
              </c:strCache>
            </c:strRef>
          </c:cat>
          <c:val>
            <c:numRef>
              <c:f>'Question 6'!$B$4:$B$6</c:f>
              <c:numCache>
                <c:formatCode>0.00%</c:formatCode>
                <c:ptCount val="3"/>
                <c:pt idx="0">
                  <c:v>0.248</c:v>
                </c:pt>
                <c:pt idx="1">
                  <c:v>0.35639999999999999</c:v>
                </c:pt>
                <c:pt idx="2">
                  <c:v>0.39560000000000001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A-41A4-8F7D-21D6DE1A6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13455623"/>
        <c:axId val="1913457671"/>
      </c:barChart>
      <c:catAx>
        <c:axId val="19134556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6"/>
            </a:solidFill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457671"/>
        <c:crosses val="autoZero"/>
        <c:auto val="1"/>
        <c:lblAlgn val="ctr"/>
        <c:lblOffset val="100"/>
        <c:noMultiLvlLbl val="0"/>
      </c:catAx>
      <c:valAx>
        <c:axId val="1913457671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913455623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lang="he-IL" sz="1800" b="0" i="0" u="none" strike="noStrike" kern="1200" spc="0" baseline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r>
              <a:rPr lang="he-IL" sz="1800" b="0" i="0" u="none" strike="noStrike" kern="1200" spc="0" baseline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rPr>
              <a:t>האם המלחמה השפיעה על תהליכי גיוס הון או השקעות בחברה?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7'!$B$3</c:f>
              <c:strCache>
                <c:ptCount val="1"/>
                <c:pt idx="0">
                  <c:v>Responses</c:v>
                </c:pt>
              </c:strCache>
            </c:strRef>
          </c:tx>
          <c:spPr>
            <a:ln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206-48B3-8A63-6E90E729040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206-48B3-8A63-6E90E729040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206-48B3-8A63-6E90E729040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206-48B3-8A63-6E90E729040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7'!$A$4:$A$7</c:f>
              <c:strCache>
                <c:ptCount val="4"/>
                <c:pt idx="0">
                  <c:v>לא</c:v>
                </c:pt>
                <c:pt idx="1">
                  <c:v>יש עיכובים בתהליכים</c:v>
                </c:pt>
                <c:pt idx="2">
                  <c:v>משקיעים דחו החלטות</c:v>
                </c:pt>
                <c:pt idx="3">
                  <c:v>תהליכים בוטלו</c:v>
                </c:pt>
              </c:strCache>
            </c:strRef>
          </c:cat>
          <c:val>
            <c:numRef>
              <c:f>'Question 7'!$B$4:$B$7</c:f>
              <c:numCache>
                <c:formatCode>0.00%</c:formatCode>
                <c:ptCount val="4"/>
                <c:pt idx="0">
                  <c:v>0.29039999999999999</c:v>
                </c:pt>
                <c:pt idx="1">
                  <c:v>0.36890000000000001</c:v>
                </c:pt>
                <c:pt idx="2">
                  <c:v>0.2261</c:v>
                </c:pt>
                <c:pt idx="3">
                  <c:v>0.11459999999999999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6-48B3-8A63-6E90E7290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9155720"/>
        <c:axId val="1479157768"/>
      </c:barChart>
      <c:catAx>
        <c:axId val="1479155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6"/>
            </a:solidFill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157768"/>
        <c:crosses val="autoZero"/>
        <c:auto val="1"/>
        <c:lblAlgn val="ctr"/>
        <c:lblOffset val="100"/>
        <c:noMultiLvlLbl val="0"/>
      </c:catAx>
      <c:valAx>
        <c:axId val="14791577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79155720"/>
        <c:crosses val="autoZero"/>
        <c:crossBetween val="between"/>
      </c:valAx>
    </c:plotArea>
    <c:plotVisOnly val="0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/>
            <a:r>
              <a:rPr lang="he-IL" sz="1800" b="0" i="0" u="none" strike="noStrike" kern="1200" spc="0" baseline="0" dirty="0">
                <a:solidFill>
                  <a:srgbClr val="0D0D0D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האם המלחמה משפיעה על עמידת החברה ביעדי הפיתוח או השקת המוצר?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51648493820205E-2"/>
          <c:y val="0.16802825947334621"/>
          <c:w val="0.94489670301235962"/>
          <c:h val="0.71605780346820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8'!$B$3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6"/>
            </a:solidFill>
            <a:ln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43E-4065-A1FA-79B1B66C08E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43E-4065-A1FA-79B1B66C08E9}"/>
              </c:ext>
            </c:extLst>
          </c:dPt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Ping HL Bold" pitchFamily="50" charset="-79"/>
                      <a:ea typeface="+mn-ea"/>
                      <a:cs typeface="Ping HL Bold" pitchFamily="50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43E-4065-A1FA-79B1B66C08E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8'!$A$4:$A$6</c:f>
              <c:strCache>
                <c:ptCount val="3"/>
                <c:pt idx="0">
                  <c:v>לא</c:v>
                </c:pt>
                <c:pt idx="1">
                  <c:v>יש עיכובים קלים</c:v>
                </c:pt>
                <c:pt idx="2">
                  <c:v>יש עיכובים משמעותיים</c:v>
                </c:pt>
              </c:strCache>
            </c:strRef>
          </c:cat>
          <c:val>
            <c:numRef>
              <c:f>'Question 8'!$B$4:$B$6</c:f>
              <c:numCache>
                <c:formatCode>0.00%</c:formatCode>
                <c:ptCount val="3"/>
                <c:pt idx="0">
                  <c:v>0.13339999999999999</c:v>
                </c:pt>
                <c:pt idx="1">
                  <c:v>0.45050000000000001</c:v>
                </c:pt>
                <c:pt idx="2">
                  <c:v>0.41599999999999998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E-4065-A1FA-79B1B66C0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7329415"/>
        <c:axId val="1237331463"/>
      </c:barChart>
      <c:catAx>
        <c:axId val="1237329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6"/>
            </a:solidFill>
          </a:ln>
        </c:spPr>
        <c:txPr>
          <a:bodyPr/>
          <a:lstStyle/>
          <a:p>
            <a:pPr algn="l" rtl="0"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endParaRPr lang="en-US"/>
          </a:p>
        </c:txPr>
        <c:crossAx val="1237331463"/>
        <c:crosses val="autoZero"/>
        <c:auto val="1"/>
        <c:lblAlgn val="ctr"/>
        <c:lblOffset val="100"/>
        <c:noMultiLvlLbl val="0"/>
      </c:catAx>
      <c:valAx>
        <c:axId val="1237331463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37329415"/>
        <c:crosses val="autoZero"/>
        <c:crossBetween val="between"/>
      </c:valAx>
    </c:plotArea>
    <c:plotVisOnly val="0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he-IL" sz="1800" b="0" i="0" u="none" strike="noStrike" kern="1200" spc="0" baseline="0" dirty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r>
              <a:rPr lang="he-IL" sz="1800" b="0" i="0" u="none" strike="noStrike" kern="1200" spc="0" baseline="0" dirty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rPr>
              <a:t>התפלגות חברות לפי מידת העיכוב שחוו בעמידה ביעדי הפיתוח או השקת המוצר, לפי גודל החברה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he-IL" sz="1800" b="0" i="0" u="none" strike="noStrike" kern="1200" spc="0" baseline="0" dirty="0">
              <a:solidFill>
                <a:srgbClr val="0D0D0D">
                  <a:lumMod val="65000"/>
                  <a:lumOff val="35000"/>
                </a:srgbClr>
              </a:solidFill>
              <a:latin typeface="Ping HL Regular" pitchFamily="50" charset="-79"/>
              <a:ea typeface="+mn-ea"/>
              <a:cs typeface="Ping HL Regular" pitchFamily="50" charset="-79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'Question 8'!$S$3</c:f>
              <c:strCache>
                <c:ptCount val="1"/>
                <c:pt idx="0">
                  <c:v>לא</c:v>
                </c:pt>
              </c:strCache>
            </c:strRef>
          </c:tx>
          <c:spPr>
            <a:solidFill>
              <a:srgbClr val="BDC6C6"/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8'!$R$4:$R$8</c:f>
              <c:strCache>
                <c:ptCount val="5"/>
                <c:pt idx="0">
                  <c:v>עד 10 עובדים</c:v>
                </c:pt>
                <c:pt idx="1">
                  <c:v>11-50</c:v>
                </c:pt>
                <c:pt idx="2">
                  <c:v>51-200</c:v>
                </c:pt>
                <c:pt idx="3">
                  <c:v>201-500</c:v>
                </c:pt>
                <c:pt idx="4">
                  <c:v>מעל 500</c:v>
                </c:pt>
              </c:strCache>
            </c:strRef>
          </c:cat>
          <c:val>
            <c:numRef>
              <c:f>'Question 8'!$S$4:$S$8</c:f>
              <c:numCache>
                <c:formatCode>0%</c:formatCode>
                <c:ptCount val="5"/>
                <c:pt idx="0">
                  <c:v>0.11815561959654179</c:v>
                </c:pt>
                <c:pt idx="1">
                  <c:v>9.4240837696335081E-2</c:v>
                </c:pt>
                <c:pt idx="2">
                  <c:v>0.29230769230769232</c:v>
                </c:pt>
                <c:pt idx="3">
                  <c:v>0.27272727272727271</c:v>
                </c:pt>
                <c:pt idx="4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9-4AF8-B329-9F91ADEFB0A3}"/>
            </c:ext>
          </c:extLst>
        </c:ser>
        <c:ser>
          <c:idx val="1"/>
          <c:order val="1"/>
          <c:tx>
            <c:strRef>
              <c:f>'Question 8'!$T$3</c:f>
              <c:strCache>
                <c:ptCount val="1"/>
                <c:pt idx="0">
                  <c:v>יש עיכובים קלים</c:v>
                </c:pt>
              </c:strCache>
            </c:strRef>
          </c:tx>
          <c:spPr>
            <a:solidFill>
              <a:srgbClr val="6E6EFF">
                <a:lumMod val="40000"/>
                <a:lumOff val="60000"/>
              </a:srgbClr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8'!$R$4:$R$8</c:f>
              <c:strCache>
                <c:ptCount val="5"/>
                <c:pt idx="0">
                  <c:v>עד 10 עובדים</c:v>
                </c:pt>
                <c:pt idx="1">
                  <c:v>11-50</c:v>
                </c:pt>
                <c:pt idx="2">
                  <c:v>51-200</c:v>
                </c:pt>
                <c:pt idx="3">
                  <c:v>201-500</c:v>
                </c:pt>
                <c:pt idx="4">
                  <c:v>מעל 500</c:v>
                </c:pt>
              </c:strCache>
            </c:strRef>
          </c:cat>
          <c:val>
            <c:numRef>
              <c:f>'Question 8'!$T$4:$T$8</c:f>
              <c:numCache>
                <c:formatCode>0%</c:formatCode>
                <c:ptCount val="5"/>
                <c:pt idx="0">
                  <c:v>0.37175792507204614</c:v>
                </c:pt>
                <c:pt idx="1">
                  <c:v>0.55497382198952883</c:v>
                </c:pt>
                <c:pt idx="2">
                  <c:v>0.47692307692307695</c:v>
                </c:pt>
                <c:pt idx="3">
                  <c:v>0.54545454545454541</c:v>
                </c:pt>
                <c:pt idx="4">
                  <c:v>0.65217391304347827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19-4AF8-B329-9F91ADEFB0A3}"/>
            </c:ext>
          </c:extLst>
        </c:ser>
        <c:ser>
          <c:idx val="2"/>
          <c:order val="2"/>
          <c:tx>
            <c:strRef>
              <c:f>'Question 8'!$U$3</c:f>
              <c:strCache>
                <c:ptCount val="1"/>
                <c:pt idx="0">
                  <c:v>יש עיכובים משמעותיים</c:v>
                </c:pt>
              </c:strCache>
            </c:strRef>
          </c:tx>
          <c:spPr>
            <a:solidFill>
              <a:srgbClr val="000095"/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8'!$R$4:$R$8</c:f>
              <c:strCache>
                <c:ptCount val="5"/>
                <c:pt idx="0">
                  <c:v>עד 10 עובדים</c:v>
                </c:pt>
                <c:pt idx="1">
                  <c:v>11-50</c:v>
                </c:pt>
                <c:pt idx="2">
                  <c:v>51-200</c:v>
                </c:pt>
                <c:pt idx="3">
                  <c:v>201-500</c:v>
                </c:pt>
                <c:pt idx="4">
                  <c:v>מעל 500</c:v>
                </c:pt>
              </c:strCache>
            </c:strRef>
          </c:cat>
          <c:val>
            <c:numRef>
              <c:f>'Question 8'!$U$4:$U$8</c:f>
              <c:numCache>
                <c:formatCode>0%</c:formatCode>
                <c:ptCount val="5"/>
                <c:pt idx="0">
                  <c:v>0.51008645533141206</c:v>
                </c:pt>
                <c:pt idx="1">
                  <c:v>0.35078534031413611</c:v>
                </c:pt>
                <c:pt idx="2">
                  <c:v>0.23076923076923078</c:v>
                </c:pt>
                <c:pt idx="3">
                  <c:v>0.18181818181818182</c:v>
                </c:pt>
                <c:pt idx="4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19-4AF8-B329-9F91ADEFB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04347551"/>
        <c:axId val="504353791"/>
      </c:barChart>
      <c:catAx>
        <c:axId val="50434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BDC6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endParaRPr lang="he-IL"/>
          </a:p>
        </c:txPr>
        <c:crossAx val="504353791"/>
        <c:crosses val="autoZero"/>
        <c:auto val="1"/>
        <c:lblAlgn val="ctr"/>
        <c:lblOffset val="100"/>
        <c:noMultiLvlLbl val="0"/>
      </c:catAx>
      <c:valAx>
        <c:axId val="5043537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4347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ing HL Regular" pitchFamily="50" charset="-79"/>
              <a:ea typeface="+mn-ea"/>
              <a:cs typeface="Ping HL Regular" pitchFamily="50" charset="-79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he-I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/>
            <a:r>
              <a:rPr lang="he-IL" sz="1800" b="0" i="0" u="none" strike="noStrike" kern="1200" spc="0" baseline="0" dirty="0">
                <a:solidFill>
                  <a:srgbClr val="0D0D0D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האם החברה כבר דחתה השקה, פיתוח או יעד מוצר בעקבות המלחמה?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551643060082304E-2"/>
          <c:y val="0.23626361906040766"/>
          <c:w val="0.94489671387983543"/>
          <c:h val="0.65339143759439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11'!$B$3</c:f>
              <c:strCache>
                <c:ptCount val="1"/>
                <c:pt idx="0">
                  <c:v>Responses</c:v>
                </c:pt>
              </c:strCache>
            </c:strRef>
          </c:tx>
          <c:spPr>
            <a:ln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550-4587-B300-DE7EBD90C9D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550-4587-B300-DE7EBD90C9D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550-4587-B300-DE7EBD90C9DA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Ping HL Bold" pitchFamily="50" charset="-79"/>
                      <a:ea typeface="+mn-ea"/>
                      <a:cs typeface="Ping HL Bold" pitchFamily="50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550-4587-B300-DE7EBD90C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11'!$A$4:$A$6</c:f>
              <c:strCache>
                <c:ptCount val="3"/>
                <c:pt idx="0">
                  <c:v>לא</c:v>
                </c:pt>
                <c:pt idx="1">
                  <c:v>כן, דחייה קצרה</c:v>
                </c:pt>
                <c:pt idx="2">
                  <c:v>כן, דחייה משמעותית</c:v>
                </c:pt>
              </c:strCache>
            </c:strRef>
          </c:cat>
          <c:val>
            <c:numRef>
              <c:f>'Question 11'!$B$4:$B$6</c:f>
              <c:numCache>
                <c:formatCode>0.00%</c:formatCode>
                <c:ptCount val="3"/>
                <c:pt idx="0">
                  <c:v>0.33119999999999999</c:v>
                </c:pt>
                <c:pt idx="1">
                  <c:v>0.4521</c:v>
                </c:pt>
                <c:pt idx="2">
                  <c:v>0.21659999999999999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0-4587-B300-DE7EBD90C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1427151"/>
        <c:axId val="971443951"/>
      </c:barChart>
      <c:catAx>
        <c:axId val="9714271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6"/>
            </a:solidFill>
          </a:ln>
        </c:spPr>
        <c:txPr>
          <a:bodyPr/>
          <a:lstStyle/>
          <a:p>
            <a:pPr algn="l" rtl="0"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endParaRPr lang="en-US"/>
          </a:p>
        </c:txPr>
        <c:crossAx val="971443951"/>
        <c:crosses val="autoZero"/>
        <c:auto val="1"/>
        <c:lblAlgn val="ctr"/>
        <c:lblOffset val="100"/>
        <c:noMultiLvlLbl val="0"/>
      </c:catAx>
      <c:valAx>
        <c:axId val="971443951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971427151"/>
        <c:crosses val="autoZero"/>
        <c:crossBetween val="between"/>
      </c:valAx>
    </c:plotArea>
    <c:plotVisOnly val="0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he-IL" sz="1800" b="0" i="0" u="none" strike="noStrike" kern="1200" spc="0" baseline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r>
              <a:rPr lang="he-IL" sz="1800" b="0" i="0" u="none" strike="noStrike" kern="1200" spc="0" baseline="0" dirty="0">
                <a:solidFill>
                  <a:srgbClr val="0D0D0D">
                    <a:lumMod val="65000"/>
                    <a:lumOff val="35000"/>
                  </a:srgbClr>
                </a:solidFill>
                <a:latin typeface="Ping HL Regular" pitchFamily="50" charset="-79"/>
                <a:ea typeface="+mn-ea"/>
                <a:cs typeface="Ping HL Regular" pitchFamily="50" charset="-79"/>
              </a:rPr>
              <a:t>התפלגות חברות לפי מידת העיכוב שכבר חוו בהשקת מוצר, פיתוח או עמידה ביעד, לפי גודל החברה </a:t>
            </a:r>
          </a:p>
        </c:rich>
      </c:tx>
      <c:layout>
        <c:manualLayout>
          <c:xMode val="edge"/>
          <c:yMode val="edge"/>
          <c:x val="8.6139268879530828E-2"/>
          <c:y val="2.3782771535580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he-IL" sz="1800" b="0" i="0" u="none" strike="noStrike" kern="1200" spc="0" baseline="0">
              <a:solidFill>
                <a:srgbClr val="0D0D0D">
                  <a:lumMod val="65000"/>
                  <a:lumOff val="35000"/>
                </a:srgbClr>
              </a:solidFill>
              <a:latin typeface="Ping HL Regular" pitchFamily="50" charset="-79"/>
              <a:ea typeface="+mn-ea"/>
              <a:cs typeface="Ping HL Regular" pitchFamily="50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638389247696872E-2"/>
          <c:y val="0.23678508440413207"/>
          <c:w val="0.88988059064406388"/>
          <c:h val="0.544656399596875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'Question 11'!$S$3</c:f>
              <c:strCache>
                <c:ptCount val="1"/>
                <c:pt idx="0">
                  <c:v>לא</c:v>
                </c:pt>
              </c:strCache>
            </c:strRef>
          </c:tx>
          <c:spPr>
            <a:solidFill>
              <a:srgbClr val="BDC6C6"/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11'!$R$4:$R$8</c:f>
              <c:strCache>
                <c:ptCount val="5"/>
                <c:pt idx="0">
                  <c:v>עד 10 עובדים</c:v>
                </c:pt>
                <c:pt idx="1">
                  <c:v>11-50</c:v>
                </c:pt>
                <c:pt idx="2">
                  <c:v>51-200</c:v>
                </c:pt>
                <c:pt idx="3">
                  <c:v>201-500</c:v>
                </c:pt>
                <c:pt idx="4">
                  <c:v>מעל 500</c:v>
                </c:pt>
              </c:strCache>
            </c:strRef>
          </c:cat>
          <c:val>
            <c:numRef>
              <c:f>'Question 11'!$S$4:$S$8</c:f>
              <c:numCache>
                <c:formatCode>0%</c:formatCode>
                <c:ptCount val="5"/>
                <c:pt idx="0">
                  <c:v>0.29682997118155618</c:v>
                </c:pt>
                <c:pt idx="1">
                  <c:v>0.33507853403141363</c:v>
                </c:pt>
                <c:pt idx="2">
                  <c:v>0.44615384615384618</c:v>
                </c:pt>
                <c:pt idx="3">
                  <c:v>0.54545454545454541</c:v>
                </c:pt>
                <c:pt idx="4">
                  <c:v>0.39130434782608697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B-485D-9B58-F3C73D7C01D7}"/>
            </c:ext>
          </c:extLst>
        </c:ser>
        <c:ser>
          <c:idx val="1"/>
          <c:order val="1"/>
          <c:tx>
            <c:strRef>
              <c:f>'Question 11'!$T$3</c:f>
              <c:strCache>
                <c:ptCount val="1"/>
                <c:pt idx="0">
                  <c:v>כן, דחייה קצרה</c:v>
                </c:pt>
              </c:strCache>
            </c:strRef>
          </c:tx>
          <c:spPr>
            <a:solidFill>
              <a:srgbClr val="6E6EFF">
                <a:lumMod val="40000"/>
                <a:lumOff val="60000"/>
              </a:srgbClr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11'!$R$4:$R$8</c:f>
              <c:strCache>
                <c:ptCount val="5"/>
                <c:pt idx="0">
                  <c:v>עד 10 עובדים</c:v>
                </c:pt>
                <c:pt idx="1">
                  <c:v>11-50</c:v>
                </c:pt>
                <c:pt idx="2">
                  <c:v>51-200</c:v>
                </c:pt>
                <c:pt idx="3">
                  <c:v>201-500</c:v>
                </c:pt>
                <c:pt idx="4">
                  <c:v>מעל 500</c:v>
                </c:pt>
              </c:strCache>
            </c:strRef>
          </c:cat>
          <c:val>
            <c:numRef>
              <c:f>'Question 11'!$T$4:$T$8</c:f>
              <c:numCache>
                <c:formatCode>0%</c:formatCode>
                <c:ptCount val="5"/>
                <c:pt idx="0">
                  <c:v>0.42939481268011526</c:v>
                </c:pt>
                <c:pt idx="1">
                  <c:v>0.47643979057591623</c:v>
                </c:pt>
                <c:pt idx="2">
                  <c:v>0.46153846153846156</c:v>
                </c:pt>
                <c:pt idx="3">
                  <c:v>0.45454545454545453</c:v>
                </c:pt>
                <c:pt idx="4">
                  <c:v>0.56521739130434778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B-485D-9B58-F3C73D7C01D7}"/>
            </c:ext>
          </c:extLst>
        </c:ser>
        <c:ser>
          <c:idx val="2"/>
          <c:order val="2"/>
          <c:tx>
            <c:strRef>
              <c:f>'Question 11'!$U$3</c:f>
              <c:strCache>
                <c:ptCount val="1"/>
                <c:pt idx="0">
                  <c:v>כן, דחייה משמעותית</c:v>
                </c:pt>
              </c:strCache>
            </c:strRef>
          </c:tx>
          <c:spPr>
            <a:solidFill>
              <a:srgbClr val="000095"/>
            </a:solidFill>
            <a:ln w="19050"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noFill/>
                      <a:latin typeface="Ping HL Bold" pitchFamily="50" charset="-79"/>
                      <a:ea typeface="+mn-ea"/>
                      <a:cs typeface="Ping HL Bold" pitchFamily="50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96B-485D-9B58-F3C73D7C01D7}"/>
                </c:ext>
              </c:extLst>
            </c:dLbl>
            <c:dLbl>
              <c:idx val="4"/>
              <c:spPr>
                <a:solidFill>
                  <a:srgbClr val="00009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Ping HL Bold" pitchFamily="50" charset="-79"/>
                      <a:ea typeface="+mn-ea"/>
                      <a:cs typeface="Ping HL Bold" pitchFamily="50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96B-485D-9B58-F3C73D7C0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Ping HL Bold" pitchFamily="50" charset="-79"/>
                    <a:ea typeface="+mn-ea"/>
                    <a:cs typeface="Ping HL Bold" pitchFamily="50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11'!$R$4:$R$8</c:f>
              <c:strCache>
                <c:ptCount val="5"/>
                <c:pt idx="0">
                  <c:v>עד 10 עובדים</c:v>
                </c:pt>
                <c:pt idx="1">
                  <c:v>11-50</c:v>
                </c:pt>
                <c:pt idx="2">
                  <c:v>51-200</c:v>
                </c:pt>
                <c:pt idx="3">
                  <c:v>201-500</c:v>
                </c:pt>
                <c:pt idx="4">
                  <c:v>מעל 500</c:v>
                </c:pt>
              </c:strCache>
            </c:strRef>
          </c:cat>
          <c:val>
            <c:numRef>
              <c:f>'Question 11'!$U$4:$U$8</c:f>
              <c:numCache>
                <c:formatCode>0%</c:formatCode>
                <c:ptCount val="5"/>
                <c:pt idx="0">
                  <c:v>0.2737752161383285</c:v>
                </c:pt>
                <c:pt idx="1">
                  <c:v>0.18848167539267016</c:v>
                </c:pt>
                <c:pt idx="2">
                  <c:v>9.2307692307692313E-2</c:v>
                </c:pt>
                <c:pt idx="3">
                  <c:v>0</c:v>
                </c:pt>
                <c:pt idx="4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6B-485D-9B58-F3C73D7C0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71454991"/>
        <c:axId val="1026343071"/>
      </c:barChart>
      <c:catAx>
        <c:axId val="9714549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BDC6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pPr>
            <a:endParaRPr lang="he-IL"/>
          </a:p>
        </c:txPr>
        <c:crossAx val="1026343071"/>
        <c:crosses val="autoZero"/>
        <c:auto val="1"/>
        <c:lblAlgn val="ctr"/>
        <c:lblOffset val="100"/>
        <c:noMultiLvlLbl val="0"/>
      </c:catAx>
      <c:valAx>
        <c:axId val="10263430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7145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ing HL Regular" pitchFamily="50" charset="-79"/>
              <a:ea typeface="+mn-ea"/>
              <a:cs typeface="Ping HL Regular" pitchFamily="50" charset="-79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he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3F802A-0B61-E6E6-B57B-EC9D8A31F5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3F021-4D0B-408E-C33C-ED5BE0B590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4A4D2-99A7-4D9C-AC65-82EE741CB4CB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6D4A7-CC80-3D56-ABCC-9682CBAF9C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5A7DF-05D7-E910-4996-C3C44F4B42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C981D-06DD-47D5-A8AB-1FE65083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85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C8C7-B928-4256-888C-11CC1DE535CE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F5207-07D8-4930-BB8C-E1E36592A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804A4-C618-1D42-0948-06A9CCE82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24F42-9CF5-B8F1-AFFA-1684DEA86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931B6-51FE-7931-4F71-D55A5E574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2B04C-857F-C927-9419-78B279AA1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0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4735B-E9FF-984C-BEEC-58D6C82DD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A36EF-3FEC-1010-6CF7-7AB127AFD0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9270A-60D8-EA08-4268-29D545FE2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9203B-2454-7344-0426-90184272F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90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1A54F-C3EB-0C9E-E79B-D046FBACB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AEE87-28FC-D846-04EA-470FB94CA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DEBCC7-44A1-5193-3601-93B4AA4E1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DF2F4-498C-92E9-43FA-70CEA8E71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95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E52B0-A6A9-4A36-3603-408E3A03E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73F8E-B197-A1E7-8B28-95ED1BDCE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6A0331-290C-9192-901C-9207F5C3F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0E021-C6B6-411D-2518-6B526254E1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75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F1599-497F-2AC3-7D88-14BAA94F7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7647C-5EDF-EE41-ADCB-36AD38A4B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9BBC1-3AAA-CDCE-BA74-533205E3E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1ABFC-7A7B-921D-5A6C-881A3AF9A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84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85CEA-936A-6CAB-2E64-9A1F3BD26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B76D6-C505-E885-8D2F-DABE0CD2B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4964C-BAFF-27A1-DFFC-2A2052F21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91FBD-80F9-7668-C40E-C174D6218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68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02E4B-52B8-DD9B-2B9A-E915F25EE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6EE89-A742-D83F-857F-3466427EC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C9DDC1-6DBF-182A-F87A-425A0B4A3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C08D6-09B5-5FB1-1CA3-5A40620A7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5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AAEF7-38DB-704D-0F74-29351E68C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11162-15A0-B553-775C-5743A81C3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59C435-3FD6-5534-7BEC-A545F9B52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DA130-11B4-FB01-3C73-264FF708D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9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7B33C-EFEB-7AC9-1B49-79EF85BCE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D1E7E-D1A8-72CD-C98F-A2A7E2939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E1C48-7BDF-D6F2-9B69-F7CFF5D04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AC11F-A396-E4DC-B608-AA8CFF262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8CFA6-53C1-D236-E976-2C296E39A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DFEFE-B962-9D56-36E5-C1D9A0BAC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6E8B2C-60C8-09EF-0249-6376DBC1A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673D7-7695-4EE5-F820-826F665CE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9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39A61-4AE3-7579-C23D-F3748FB2D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110B3F-9DCD-59D8-8270-CA345B92C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9ED48C-C2D2-0886-DFA4-63832592F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8306A-1205-41FA-CA4A-333C41B63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36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9593F-55FF-A9FA-5EC4-4F802EE12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F0A7B-C5D4-5DFF-5A40-A8EB3166E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0D8DE-3C74-F6C7-9A27-E63062C7A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6527D-FF3D-187B-82A0-DE8102C55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2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22C55-AC44-7DDD-3912-C417A5B67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EB2AA8-7106-3CF9-9CE9-F92DB899D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B76B10-D6D5-0D07-0B1F-DE530BD8B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E1F2E-7BF7-E0DC-88FD-B84F85AA9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25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E7BB0-52EA-8362-0FD5-F3E4C5D1C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DEAF6-0931-D281-5231-18206CC67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FD661C-29C7-0088-FC61-FF4B68F30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9BFC-9959-C66C-A50B-4F6BCD65D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52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04F90-985E-9B4F-9674-18FFA7DDE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C84CA5-6781-9055-32CB-940B575C3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E406E4-24A7-4038-1C13-1E65EC7CB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6A3B4-9061-3E73-BE64-43E4C39A5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5207-07D8-4930-BB8C-E1E36592AB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Black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7C8E9-3155-F23F-052E-193B6ADE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AA8E7AA-3EE1-64AB-3493-BFBD3CB29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0490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143000 h 6858000"/>
              <a:gd name="connsiteX3" fmla="*/ 3429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11049000" y="0"/>
                </a:moveTo>
                <a:lnTo>
                  <a:pt x="12192000" y="0"/>
                </a:lnTo>
                <a:lnTo>
                  <a:pt x="12192000" y="1143000"/>
                </a:lnTo>
                <a:lnTo>
                  <a:pt x="3429000" y="6858000"/>
                </a:lnTo>
                <a:lnTo>
                  <a:pt x="0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CFF4F22-AEDC-2254-A96E-C9568817D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4359" y="5808790"/>
            <a:ext cx="2021233" cy="365125"/>
          </a:xfrm>
        </p:spPr>
        <p:txBody>
          <a:bodyPr anchor="b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D8EEF6-3DDA-3510-3372-FEE151D82E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922" y="2581275"/>
            <a:ext cx="5221671" cy="213072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כותרת </a:t>
            </a:r>
            <a:br>
              <a:rPr lang="en-US" dirty="0"/>
            </a:br>
            <a:r>
              <a:rPr lang="he-IL" dirty="0"/>
              <a:t>ראשית </a:t>
            </a:r>
            <a:br>
              <a:rPr lang="en-US" dirty="0"/>
            </a:br>
            <a:r>
              <a:rPr lang="he-IL" dirty="0"/>
              <a:t>עד 3 שורות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6A4CF67-D73D-229E-D7A4-90FE65F6BB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3921" y="4836570"/>
            <a:ext cx="5221671" cy="516480"/>
          </a:xfrm>
        </p:spPr>
        <p:txBody>
          <a:bodyPr/>
          <a:lstStyle>
            <a:lvl1pPr marL="0" indent="0" algn="r" rtl="1">
              <a:buNone/>
              <a:defRPr sz="2800" b="0" baseline="0">
                <a:solidFill>
                  <a:schemeClr val="accent6"/>
                </a:solidFill>
                <a:latin typeface="Ping HL Medium" pitchFamily="50" charset="-79"/>
                <a:cs typeface="Ping HL Medium" pitchFamily="50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שם המציג/ה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6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813055-BE5A-D9A7-7B02-609111D69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592000" cy="2592000"/>
          </a:xfrm>
          <a:custGeom>
            <a:avLst/>
            <a:gdLst>
              <a:gd name="connsiteX0" fmla="*/ 201600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2016000 w 2592000"/>
              <a:gd name="connsiteY4" fmla="*/ 504000 h 2592000"/>
              <a:gd name="connsiteX5" fmla="*/ 1512000 w 2592000"/>
              <a:gd name="connsiteY5" fmla="*/ 504000 h 2592000"/>
              <a:gd name="connsiteX6" fmla="*/ 1008000 w 2592000"/>
              <a:gd name="connsiteY6" fmla="*/ 504000 h 2592000"/>
              <a:gd name="connsiteX7" fmla="*/ 504000 w 2592000"/>
              <a:gd name="connsiteY7" fmla="*/ 504000 h 2592000"/>
              <a:gd name="connsiteX8" fmla="*/ 504000 w 2592000"/>
              <a:gd name="connsiteY8" fmla="*/ 1008000 h 2592000"/>
              <a:gd name="connsiteX9" fmla="*/ 504000 w 2592000"/>
              <a:gd name="connsiteY9" fmla="*/ 1008000 h 2592000"/>
              <a:gd name="connsiteX10" fmla="*/ 504000 w 2592000"/>
              <a:gd name="connsiteY10" fmla="*/ 1512000 h 2592000"/>
              <a:gd name="connsiteX11" fmla="*/ 504000 w 2592000"/>
              <a:gd name="connsiteY11" fmla="*/ 1512000 h 2592000"/>
              <a:gd name="connsiteX12" fmla="*/ 504000 w 2592000"/>
              <a:gd name="connsiteY12" fmla="*/ 2016000 h 2592000"/>
              <a:gd name="connsiteX13" fmla="*/ 504000 w 2592000"/>
              <a:gd name="connsiteY13" fmla="*/ 2016000 h 2592000"/>
              <a:gd name="connsiteX14" fmla="*/ 504000 w 2592000"/>
              <a:gd name="connsiteY14" fmla="*/ 2592000 h 2592000"/>
              <a:gd name="connsiteX15" fmla="*/ 0 w 2592000"/>
              <a:gd name="connsiteY15" fmla="*/ 2592000 h 2592000"/>
              <a:gd name="connsiteX16" fmla="*/ 0 w 2592000"/>
              <a:gd name="connsiteY16" fmla="*/ 2016000 h 2592000"/>
              <a:gd name="connsiteX17" fmla="*/ 0 w 2592000"/>
              <a:gd name="connsiteY17" fmla="*/ 2016000 h 2592000"/>
              <a:gd name="connsiteX18" fmla="*/ 0 w 2592000"/>
              <a:gd name="connsiteY18" fmla="*/ 1512000 h 2592000"/>
              <a:gd name="connsiteX19" fmla="*/ 0 w 2592000"/>
              <a:gd name="connsiteY19" fmla="*/ 1512000 h 2592000"/>
              <a:gd name="connsiteX20" fmla="*/ 0 w 2592000"/>
              <a:gd name="connsiteY20" fmla="*/ 1008000 h 2592000"/>
              <a:gd name="connsiteX21" fmla="*/ 0 w 2592000"/>
              <a:gd name="connsiteY21" fmla="*/ 1008000 h 2592000"/>
              <a:gd name="connsiteX22" fmla="*/ 0 w 2592000"/>
              <a:gd name="connsiteY22" fmla="*/ 504000 h 2592000"/>
              <a:gd name="connsiteX23" fmla="*/ 0 w 2592000"/>
              <a:gd name="connsiteY23" fmla="*/ 0 h 2592000"/>
              <a:gd name="connsiteX24" fmla="*/ 504000 w 2592000"/>
              <a:gd name="connsiteY24" fmla="*/ 0 h 2592000"/>
              <a:gd name="connsiteX25" fmla="*/ 1008000 w 2592000"/>
              <a:gd name="connsiteY25" fmla="*/ 0 h 2592000"/>
              <a:gd name="connsiteX26" fmla="*/ 1008000 w 2592000"/>
              <a:gd name="connsiteY26" fmla="*/ 0 h 2592000"/>
              <a:gd name="connsiteX27" fmla="*/ 1512000 w 2592000"/>
              <a:gd name="connsiteY27" fmla="*/ 0 h 2592000"/>
              <a:gd name="connsiteX28" fmla="*/ 2016000 w 2592000"/>
              <a:gd name="connsiteY28" fmla="*/ 0 h 2592000"/>
              <a:gd name="connsiteX0" fmla="*/ 201600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2016000 w 2592000"/>
              <a:gd name="connsiteY4" fmla="*/ 504000 h 2592000"/>
              <a:gd name="connsiteX5" fmla="*/ 1512000 w 2592000"/>
              <a:gd name="connsiteY5" fmla="*/ 504000 h 2592000"/>
              <a:gd name="connsiteX6" fmla="*/ 1008000 w 2592000"/>
              <a:gd name="connsiteY6" fmla="*/ 504000 h 2592000"/>
              <a:gd name="connsiteX7" fmla="*/ 504000 w 2592000"/>
              <a:gd name="connsiteY7" fmla="*/ 504000 h 2592000"/>
              <a:gd name="connsiteX8" fmla="*/ 504000 w 2592000"/>
              <a:gd name="connsiteY8" fmla="*/ 1008000 h 2592000"/>
              <a:gd name="connsiteX9" fmla="*/ 504000 w 2592000"/>
              <a:gd name="connsiteY9" fmla="*/ 1008000 h 2592000"/>
              <a:gd name="connsiteX10" fmla="*/ 504000 w 2592000"/>
              <a:gd name="connsiteY10" fmla="*/ 1512000 h 2592000"/>
              <a:gd name="connsiteX11" fmla="*/ 504000 w 2592000"/>
              <a:gd name="connsiteY11" fmla="*/ 1512000 h 2592000"/>
              <a:gd name="connsiteX12" fmla="*/ 504000 w 2592000"/>
              <a:gd name="connsiteY12" fmla="*/ 2016000 h 2592000"/>
              <a:gd name="connsiteX13" fmla="*/ 504000 w 2592000"/>
              <a:gd name="connsiteY13" fmla="*/ 2016000 h 2592000"/>
              <a:gd name="connsiteX14" fmla="*/ 504000 w 2592000"/>
              <a:gd name="connsiteY14" fmla="*/ 2592000 h 2592000"/>
              <a:gd name="connsiteX15" fmla="*/ 0 w 2592000"/>
              <a:gd name="connsiteY15" fmla="*/ 2592000 h 2592000"/>
              <a:gd name="connsiteX16" fmla="*/ 0 w 2592000"/>
              <a:gd name="connsiteY16" fmla="*/ 2016000 h 2592000"/>
              <a:gd name="connsiteX17" fmla="*/ 0 w 2592000"/>
              <a:gd name="connsiteY17" fmla="*/ 2016000 h 2592000"/>
              <a:gd name="connsiteX18" fmla="*/ 0 w 2592000"/>
              <a:gd name="connsiteY18" fmla="*/ 1512000 h 2592000"/>
              <a:gd name="connsiteX19" fmla="*/ 0 w 2592000"/>
              <a:gd name="connsiteY19" fmla="*/ 1512000 h 2592000"/>
              <a:gd name="connsiteX20" fmla="*/ 0 w 2592000"/>
              <a:gd name="connsiteY20" fmla="*/ 1008000 h 2592000"/>
              <a:gd name="connsiteX21" fmla="*/ 0 w 2592000"/>
              <a:gd name="connsiteY21" fmla="*/ 1008000 h 2592000"/>
              <a:gd name="connsiteX22" fmla="*/ 0 w 2592000"/>
              <a:gd name="connsiteY22" fmla="*/ 504000 h 2592000"/>
              <a:gd name="connsiteX23" fmla="*/ 0 w 2592000"/>
              <a:gd name="connsiteY23" fmla="*/ 0 h 2592000"/>
              <a:gd name="connsiteX24" fmla="*/ 1008000 w 2592000"/>
              <a:gd name="connsiteY24" fmla="*/ 0 h 2592000"/>
              <a:gd name="connsiteX25" fmla="*/ 1008000 w 2592000"/>
              <a:gd name="connsiteY25" fmla="*/ 0 h 2592000"/>
              <a:gd name="connsiteX26" fmla="*/ 1512000 w 2592000"/>
              <a:gd name="connsiteY26" fmla="*/ 0 h 2592000"/>
              <a:gd name="connsiteX27" fmla="*/ 2016000 w 2592000"/>
              <a:gd name="connsiteY27" fmla="*/ 0 h 2592000"/>
              <a:gd name="connsiteX0" fmla="*/ 201600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2016000 w 2592000"/>
              <a:gd name="connsiteY4" fmla="*/ 504000 h 2592000"/>
              <a:gd name="connsiteX5" fmla="*/ 1512000 w 2592000"/>
              <a:gd name="connsiteY5" fmla="*/ 504000 h 2592000"/>
              <a:gd name="connsiteX6" fmla="*/ 1008000 w 2592000"/>
              <a:gd name="connsiteY6" fmla="*/ 504000 h 2592000"/>
              <a:gd name="connsiteX7" fmla="*/ 504000 w 2592000"/>
              <a:gd name="connsiteY7" fmla="*/ 504000 h 2592000"/>
              <a:gd name="connsiteX8" fmla="*/ 504000 w 2592000"/>
              <a:gd name="connsiteY8" fmla="*/ 1008000 h 2592000"/>
              <a:gd name="connsiteX9" fmla="*/ 504000 w 2592000"/>
              <a:gd name="connsiteY9" fmla="*/ 1008000 h 2592000"/>
              <a:gd name="connsiteX10" fmla="*/ 504000 w 2592000"/>
              <a:gd name="connsiteY10" fmla="*/ 1512000 h 2592000"/>
              <a:gd name="connsiteX11" fmla="*/ 504000 w 2592000"/>
              <a:gd name="connsiteY11" fmla="*/ 1512000 h 2592000"/>
              <a:gd name="connsiteX12" fmla="*/ 504000 w 2592000"/>
              <a:gd name="connsiteY12" fmla="*/ 2016000 h 2592000"/>
              <a:gd name="connsiteX13" fmla="*/ 504000 w 2592000"/>
              <a:gd name="connsiteY13" fmla="*/ 2016000 h 2592000"/>
              <a:gd name="connsiteX14" fmla="*/ 504000 w 2592000"/>
              <a:gd name="connsiteY14" fmla="*/ 2592000 h 2592000"/>
              <a:gd name="connsiteX15" fmla="*/ 0 w 2592000"/>
              <a:gd name="connsiteY15" fmla="*/ 2592000 h 2592000"/>
              <a:gd name="connsiteX16" fmla="*/ 0 w 2592000"/>
              <a:gd name="connsiteY16" fmla="*/ 2016000 h 2592000"/>
              <a:gd name="connsiteX17" fmla="*/ 0 w 2592000"/>
              <a:gd name="connsiteY17" fmla="*/ 2016000 h 2592000"/>
              <a:gd name="connsiteX18" fmla="*/ 0 w 2592000"/>
              <a:gd name="connsiteY18" fmla="*/ 1512000 h 2592000"/>
              <a:gd name="connsiteX19" fmla="*/ 0 w 2592000"/>
              <a:gd name="connsiteY19" fmla="*/ 1512000 h 2592000"/>
              <a:gd name="connsiteX20" fmla="*/ 0 w 2592000"/>
              <a:gd name="connsiteY20" fmla="*/ 1008000 h 2592000"/>
              <a:gd name="connsiteX21" fmla="*/ 0 w 2592000"/>
              <a:gd name="connsiteY21" fmla="*/ 1008000 h 2592000"/>
              <a:gd name="connsiteX22" fmla="*/ 0 w 2592000"/>
              <a:gd name="connsiteY22" fmla="*/ 504000 h 2592000"/>
              <a:gd name="connsiteX23" fmla="*/ 0 w 2592000"/>
              <a:gd name="connsiteY23" fmla="*/ 0 h 2592000"/>
              <a:gd name="connsiteX24" fmla="*/ 1008000 w 2592000"/>
              <a:gd name="connsiteY24" fmla="*/ 0 h 2592000"/>
              <a:gd name="connsiteX25" fmla="*/ 1512000 w 2592000"/>
              <a:gd name="connsiteY25" fmla="*/ 0 h 2592000"/>
              <a:gd name="connsiteX26" fmla="*/ 2016000 w 2592000"/>
              <a:gd name="connsiteY26" fmla="*/ 0 h 2592000"/>
              <a:gd name="connsiteX0" fmla="*/ 201600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2016000 w 2592000"/>
              <a:gd name="connsiteY4" fmla="*/ 504000 h 2592000"/>
              <a:gd name="connsiteX5" fmla="*/ 1512000 w 2592000"/>
              <a:gd name="connsiteY5" fmla="*/ 504000 h 2592000"/>
              <a:gd name="connsiteX6" fmla="*/ 1008000 w 2592000"/>
              <a:gd name="connsiteY6" fmla="*/ 504000 h 2592000"/>
              <a:gd name="connsiteX7" fmla="*/ 504000 w 2592000"/>
              <a:gd name="connsiteY7" fmla="*/ 504000 h 2592000"/>
              <a:gd name="connsiteX8" fmla="*/ 504000 w 2592000"/>
              <a:gd name="connsiteY8" fmla="*/ 1008000 h 2592000"/>
              <a:gd name="connsiteX9" fmla="*/ 504000 w 2592000"/>
              <a:gd name="connsiteY9" fmla="*/ 1008000 h 2592000"/>
              <a:gd name="connsiteX10" fmla="*/ 504000 w 2592000"/>
              <a:gd name="connsiteY10" fmla="*/ 1512000 h 2592000"/>
              <a:gd name="connsiteX11" fmla="*/ 504000 w 2592000"/>
              <a:gd name="connsiteY11" fmla="*/ 1512000 h 2592000"/>
              <a:gd name="connsiteX12" fmla="*/ 504000 w 2592000"/>
              <a:gd name="connsiteY12" fmla="*/ 2016000 h 2592000"/>
              <a:gd name="connsiteX13" fmla="*/ 504000 w 2592000"/>
              <a:gd name="connsiteY13" fmla="*/ 2016000 h 2592000"/>
              <a:gd name="connsiteX14" fmla="*/ 504000 w 2592000"/>
              <a:gd name="connsiteY14" fmla="*/ 2592000 h 2592000"/>
              <a:gd name="connsiteX15" fmla="*/ 0 w 2592000"/>
              <a:gd name="connsiteY15" fmla="*/ 2592000 h 2592000"/>
              <a:gd name="connsiteX16" fmla="*/ 0 w 2592000"/>
              <a:gd name="connsiteY16" fmla="*/ 2016000 h 2592000"/>
              <a:gd name="connsiteX17" fmla="*/ 0 w 2592000"/>
              <a:gd name="connsiteY17" fmla="*/ 2016000 h 2592000"/>
              <a:gd name="connsiteX18" fmla="*/ 0 w 2592000"/>
              <a:gd name="connsiteY18" fmla="*/ 1512000 h 2592000"/>
              <a:gd name="connsiteX19" fmla="*/ 0 w 2592000"/>
              <a:gd name="connsiteY19" fmla="*/ 1512000 h 2592000"/>
              <a:gd name="connsiteX20" fmla="*/ 0 w 2592000"/>
              <a:gd name="connsiteY20" fmla="*/ 1008000 h 2592000"/>
              <a:gd name="connsiteX21" fmla="*/ 0 w 2592000"/>
              <a:gd name="connsiteY21" fmla="*/ 1008000 h 2592000"/>
              <a:gd name="connsiteX22" fmla="*/ 0 w 2592000"/>
              <a:gd name="connsiteY22" fmla="*/ 504000 h 2592000"/>
              <a:gd name="connsiteX23" fmla="*/ 0 w 2592000"/>
              <a:gd name="connsiteY23" fmla="*/ 0 h 2592000"/>
              <a:gd name="connsiteX24" fmla="*/ 1512000 w 2592000"/>
              <a:gd name="connsiteY24" fmla="*/ 0 h 2592000"/>
              <a:gd name="connsiteX25" fmla="*/ 2016000 w 2592000"/>
              <a:gd name="connsiteY25" fmla="*/ 0 h 2592000"/>
              <a:gd name="connsiteX0" fmla="*/ 201600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2016000 w 2592000"/>
              <a:gd name="connsiteY4" fmla="*/ 504000 h 2592000"/>
              <a:gd name="connsiteX5" fmla="*/ 1512000 w 2592000"/>
              <a:gd name="connsiteY5" fmla="*/ 504000 h 2592000"/>
              <a:gd name="connsiteX6" fmla="*/ 1008000 w 2592000"/>
              <a:gd name="connsiteY6" fmla="*/ 504000 h 2592000"/>
              <a:gd name="connsiteX7" fmla="*/ 504000 w 2592000"/>
              <a:gd name="connsiteY7" fmla="*/ 504000 h 2592000"/>
              <a:gd name="connsiteX8" fmla="*/ 504000 w 2592000"/>
              <a:gd name="connsiteY8" fmla="*/ 1008000 h 2592000"/>
              <a:gd name="connsiteX9" fmla="*/ 504000 w 2592000"/>
              <a:gd name="connsiteY9" fmla="*/ 1008000 h 2592000"/>
              <a:gd name="connsiteX10" fmla="*/ 504000 w 2592000"/>
              <a:gd name="connsiteY10" fmla="*/ 1512000 h 2592000"/>
              <a:gd name="connsiteX11" fmla="*/ 504000 w 2592000"/>
              <a:gd name="connsiteY11" fmla="*/ 1512000 h 2592000"/>
              <a:gd name="connsiteX12" fmla="*/ 504000 w 2592000"/>
              <a:gd name="connsiteY12" fmla="*/ 2016000 h 2592000"/>
              <a:gd name="connsiteX13" fmla="*/ 504000 w 2592000"/>
              <a:gd name="connsiteY13" fmla="*/ 2016000 h 2592000"/>
              <a:gd name="connsiteX14" fmla="*/ 504000 w 2592000"/>
              <a:gd name="connsiteY14" fmla="*/ 2592000 h 2592000"/>
              <a:gd name="connsiteX15" fmla="*/ 0 w 2592000"/>
              <a:gd name="connsiteY15" fmla="*/ 2592000 h 2592000"/>
              <a:gd name="connsiteX16" fmla="*/ 0 w 2592000"/>
              <a:gd name="connsiteY16" fmla="*/ 2016000 h 2592000"/>
              <a:gd name="connsiteX17" fmla="*/ 0 w 2592000"/>
              <a:gd name="connsiteY17" fmla="*/ 2016000 h 2592000"/>
              <a:gd name="connsiteX18" fmla="*/ 0 w 2592000"/>
              <a:gd name="connsiteY18" fmla="*/ 1512000 h 2592000"/>
              <a:gd name="connsiteX19" fmla="*/ 0 w 2592000"/>
              <a:gd name="connsiteY19" fmla="*/ 1512000 h 2592000"/>
              <a:gd name="connsiteX20" fmla="*/ 0 w 2592000"/>
              <a:gd name="connsiteY20" fmla="*/ 1008000 h 2592000"/>
              <a:gd name="connsiteX21" fmla="*/ 0 w 2592000"/>
              <a:gd name="connsiteY21" fmla="*/ 1008000 h 2592000"/>
              <a:gd name="connsiteX22" fmla="*/ 0 w 2592000"/>
              <a:gd name="connsiteY22" fmla="*/ 504000 h 2592000"/>
              <a:gd name="connsiteX23" fmla="*/ 0 w 2592000"/>
              <a:gd name="connsiteY23" fmla="*/ 0 h 2592000"/>
              <a:gd name="connsiteX24" fmla="*/ 2016000 w 2592000"/>
              <a:gd name="connsiteY24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2016000 w 2592000"/>
              <a:gd name="connsiteY4" fmla="*/ 504000 h 2592000"/>
              <a:gd name="connsiteX5" fmla="*/ 1512000 w 2592000"/>
              <a:gd name="connsiteY5" fmla="*/ 504000 h 2592000"/>
              <a:gd name="connsiteX6" fmla="*/ 1008000 w 2592000"/>
              <a:gd name="connsiteY6" fmla="*/ 504000 h 2592000"/>
              <a:gd name="connsiteX7" fmla="*/ 504000 w 2592000"/>
              <a:gd name="connsiteY7" fmla="*/ 504000 h 2592000"/>
              <a:gd name="connsiteX8" fmla="*/ 504000 w 2592000"/>
              <a:gd name="connsiteY8" fmla="*/ 1008000 h 2592000"/>
              <a:gd name="connsiteX9" fmla="*/ 504000 w 2592000"/>
              <a:gd name="connsiteY9" fmla="*/ 1008000 h 2592000"/>
              <a:gd name="connsiteX10" fmla="*/ 504000 w 2592000"/>
              <a:gd name="connsiteY10" fmla="*/ 1512000 h 2592000"/>
              <a:gd name="connsiteX11" fmla="*/ 504000 w 2592000"/>
              <a:gd name="connsiteY11" fmla="*/ 1512000 h 2592000"/>
              <a:gd name="connsiteX12" fmla="*/ 504000 w 2592000"/>
              <a:gd name="connsiteY12" fmla="*/ 2016000 h 2592000"/>
              <a:gd name="connsiteX13" fmla="*/ 504000 w 2592000"/>
              <a:gd name="connsiteY13" fmla="*/ 2016000 h 2592000"/>
              <a:gd name="connsiteX14" fmla="*/ 504000 w 2592000"/>
              <a:gd name="connsiteY14" fmla="*/ 2592000 h 2592000"/>
              <a:gd name="connsiteX15" fmla="*/ 0 w 2592000"/>
              <a:gd name="connsiteY15" fmla="*/ 2592000 h 2592000"/>
              <a:gd name="connsiteX16" fmla="*/ 0 w 2592000"/>
              <a:gd name="connsiteY16" fmla="*/ 2016000 h 2592000"/>
              <a:gd name="connsiteX17" fmla="*/ 0 w 2592000"/>
              <a:gd name="connsiteY17" fmla="*/ 2016000 h 2592000"/>
              <a:gd name="connsiteX18" fmla="*/ 0 w 2592000"/>
              <a:gd name="connsiteY18" fmla="*/ 1512000 h 2592000"/>
              <a:gd name="connsiteX19" fmla="*/ 0 w 2592000"/>
              <a:gd name="connsiteY19" fmla="*/ 1512000 h 2592000"/>
              <a:gd name="connsiteX20" fmla="*/ 0 w 2592000"/>
              <a:gd name="connsiteY20" fmla="*/ 1008000 h 2592000"/>
              <a:gd name="connsiteX21" fmla="*/ 0 w 2592000"/>
              <a:gd name="connsiteY21" fmla="*/ 1008000 h 2592000"/>
              <a:gd name="connsiteX22" fmla="*/ 0 w 2592000"/>
              <a:gd name="connsiteY22" fmla="*/ 504000 h 2592000"/>
              <a:gd name="connsiteX23" fmla="*/ 0 w 2592000"/>
              <a:gd name="connsiteY23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1512000 w 2592000"/>
              <a:gd name="connsiteY4" fmla="*/ 504000 h 2592000"/>
              <a:gd name="connsiteX5" fmla="*/ 1008000 w 2592000"/>
              <a:gd name="connsiteY5" fmla="*/ 504000 h 2592000"/>
              <a:gd name="connsiteX6" fmla="*/ 504000 w 2592000"/>
              <a:gd name="connsiteY6" fmla="*/ 504000 h 2592000"/>
              <a:gd name="connsiteX7" fmla="*/ 504000 w 2592000"/>
              <a:gd name="connsiteY7" fmla="*/ 1008000 h 2592000"/>
              <a:gd name="connsiteX8" fmla="*/ 504000 w 2592000"/>
              <a:gd name="connsiteY8" fmla="*/ 1008000 h 2592000"/>
              <a:gd name="connsiteX9" fmla="*/ 504000 w 2592000"/>
              <a:gd name="connsiteY9" fmla="*/ 1512000 h 2592000"/>
              <a:gd name="connsiteX10" fmla="*/ 504000 w 2592000"/>
              <a:gd name="connsiteY10" fmla="*/ 1512000 h 2592000"/>
              <a:gd name="connsiteX11" fmla="*/ 504000 w 2592000"/>
              <a:gd name="connsiteY11" fmla="*/ 2016000 h 2592000"/>
              <a:gd name="connsiteX12" fmla="*/ 504000 w 2592000"/>
              <a:gd name="connsiteY12" fmla="*/ 2016000 h 2592000"/>
              <a:gd name="connsiteX13" fmla="*/ 504000 w 2592000"/>
              <a:gd name="connsiteY13" fmla="*/ 2592000 h 2592000"/>
              <a:gd name="connsiteX14" fmla="*/ 0 w 2592000"/>
              <a:gd name="connsiteY14" fmla="*/ 2592000 h 2592000"/>
              <a:gd name="connsiteX15" fmla="*/ 0 w 2592000"/>
              <a:gd name="connsiteY15" fmla="*/ 2016000 h 2592000"/>
              <a:gd name="connsiteX16" fmla="*/ 0 w 2592000"/>
              <a:gd name="connsiteY16" fmla="*/ 2016000 h 2592000"/>
              <a:gd name="connsiteX17" fmla="*/ 0 w 2592000"/>
              <a:gd name="connsiteY17" fmla="*/ 1512000 h 2592000"/>
              <a:gd name="connsiteX18" fmla="*/ 0 w 2592000"/>
              <a:gd name="connsiteY18" fmla="*/ 1512000 h 2592000"/>
              <a:gd name="connsiteX19" fmla="*/ 0 w 2592000"/>
              <a:gd name="connsiteY19" fmla="*/ 1008000 h 2592000"/>
              <a:gd name="connsiteX20" fmla="*/ 0 w 2592000"/>
              <a:gd name="connsiteY20" fmla="*/ 1008000 h 2592000"/>
              <a:gd name="connsiteX21" fmla="*/ 0 w 2592000"/>
              <a:gd name="connsiteY21" fmla="*/ 504000 h 2592000"/>
              <a:gd name="connsiteX22" fmla="*/ 0 w 2592000"/>
              <a:gd name="connsiteY22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1008000 w 2592000"/>
              <a:gd name="connsiteY4" fmla="*/ 504000 h 2592000"/>
              <a:gd name="connsiteX5" fmla="*/ 504000 w 2592000"/>
              <a:gd name="connsiteY5" fmla="*/ 504000 h 2592000"/>
              <a:gd name="connsiteX6" fmla="*/ 504000 w 2592000"/>
              <a:gd name="connsiteY6" fmla="*/ 1008000 h 2592000"/>
              <a:gd name="connsiteX7" fmla="*/ 504000 w 2592000"/>
              <a:gd name="connsiteY7" fmla="*/ 1008000 h 2592000"/>
              <a:gd name="connsiteX8" fmla="*/ 504000 w 2592000"/>
              <a:gd name="connsiteY8" fmla="*/ 1512000 h 2592000"/>
              <a:gd name="connsiteX9" fmla="*/ 504000 w 2592000"/>
              <a:gd name="connsiteY9" fmla="*/ 1512000 h 2592000"/>
              <a:gd name="connsiteX10" fmla="*/ 504000 w 2592000"/>
              <a:gd name="connsiteY10" fmla="*/ 2016000 h 2592000"/>
              <a:gd name="connsiteX11" fmla="*/ 504000 w 2592000"/>
              <a:gd name="connsiteY11" fmla="*/ 2016000 h 2592000"/>
              <a:gd name="connsiteX12" fmla="*/ 504000 w 2592000"/>
              <a:gd name="connsiteY12" fmla="*/ 2592000 h 2592000"/>
              <a:gd name="connsiteX13" fmla="*/ 0 w 2592000"/>
              <a:gd name="connsiteY13" fmla="*/ 2592000 h 2592000"/>
              <a:gd name="connsiteX14" fmla="*/ 0 w 2592000"/>
              <a:gd name="connsiteY14" fmla="*/ 2016000 h 2592000"/>
              <a:gd name="connsiteX15" fmla="*/ 0 w 2592000"/>
              <a:gd name="connsiteY15" fmla="*/ 2016000 h 2592000"/>
              <a:gd name="connsiteX16" fmla="*/ 0 w 2592000"/>
              <a:gd name="connsiteY16" fmla="*/ 1512000 h 2592000"/>
              <a:gd name="connsiteX17" fmla="*/ 0 w 2592000"/>
              <a:gd name="connsiteY17" fmla="*/ 1512000 h 2592000"/>
              <a:gd name="connsiteX18" fmla="*/ 0 w 2592000"/>
              <a:gd name="connsiteY18" fmla="*/ 1008000 h 2592000"/>
              <a:gd name="connsiteX19" fmla="*/ 0 w 2592000"/>
              <a:gd name="connsiteY19" fmla="*/ 1008000 h 2592000"/>
              <a:gd name="connsiteX20" fmla="*/ 0 w 2592000"/>
              <a:gd name="connsiteY20" fmla="*/ 504000 h 2592000"/>
              <a:gd name="connsiteX21" fmla="*/ 0 w 2592000"/>
              <a:gd name="connsiteY21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504000 w 2592000"/>
              <a:gd name="connsiteY4" fmla="*/ 504000 h 2592000"/>
              <a:gd name="connsiteX5" fmla="*/ 504000 w 2592000"/>
              <a:gd name="connsiteY5" fmla="*/ 1008000 h 2592000"/>
              <a:gd name="connsiteX6" fmla="*/ 504000 w 2592000"/>
              <a:gd name="connsiteY6" fmla="*/ 1008000 h 2592000"/>
              <a:gd name="connsiteX7" fmla="*/ 504000 w 2592000"/>
              <a:gd name="connsiteY7" fmla="*/ 1512000 h 2592000"/>
              <a:gd name="connsiteX8" fmla="*/ 504000 w 2592000"/>
              <a:gd name="connsiteY8" fmla="*/ 1512000 h 2592000"/>
              <a:gd name="connsiteX9" fmla="*/ 504000 w 2592000"/>
              <a:gd name="connsiteY9" fmla="*/ 2016000 h 2592000"/>
              <a:gd name="connsiteX10" fmla="*/ 504000 w 2592000"/>
              <a:gd name="connsiteY10" fmla="*/ 2016000 h 2592000"/>
              <a:gd name="connsiteX11" fmla="*/ 504000 w 2592000"/>
              <a:gd name="connsiteY11" fmla="*/ 2592000 h 2592000"/>
              <a:gd name="connsiteX12" fmla="*/ 0 w 2592000"/>
              <a:gd name="connsiteY12" fmla="*/ 2592000 h 2592000"/>
              <a:gd name="connsiteX13" fmla="*/ 0 w 2592000"/>
              <a:gd name="connsiteY13" fmla="*/ 2016000 h 2592000"/>
              <a:gd name="connsiteX14" fmla="*/ 0 w 2592000"/>
              <a:gd name="connsiteY14" fmla="*/ 2016000 h 2592000"/>
              <a:gd name="connsiteX15" fmla="*/ 0 w 2592000"/>
              <a:gd name="connsiteY15" fmla="*/ 1512000 h 2592000"/>
              <a:gd name="connsiteX16" fmla="*/ 0 w 2592000"/>
              <a:gd name="connsiteY16" fmla="*/ 1512000 h 2592000"/>
              <a:gd name="connsiteX17" fmla="*/ 0 w 2592000"/>
              <a:gd name="connsiteY17" fmla="*/ 1008000 h 2592000"/>
              <a:gd name="connsiteX18" fmla="*/ 0 w 2592000"/>
              <a:gd name="connsiteY18" fmla="*/ 1008000 h 2592000"/>
              <a:gd name="connsiteX19" fmla="*/ 0 w 2592000"/>
              <a:gd name="connsiteY19" fmla="*/ 504000 h 2592000"/>
              <a:gd name="connsiteX20" fmla="*/ 0 w 2592000"/>
              <a:gd name="connsiteY20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1008000 h 2592000"/>
              <a:gd name="connsiteX5" fmla="*/ 504000 w 2592000"/>
              <a:gd name="connsiteY5" fmla="*/ 1008000 h 2592000"/>
              <a:gd name="connsiteX6" fmla="*/ 504000 w 2592000"/>
              <a:gd name="connsiteY6" fmla="*/ 1512000 h 2592000"/>
              <a:gd name="connsiteX7" fmla="*/ 504000 w 2592000"/>
              <a:gd name="connsiteY7" fmla="*/ 1512000 h 2592000"/>
              <a:gd name="connsiteX8" fmla="*/ 504000 w 2592000"/>
              <a:gd name="connsiteY8" fmla="*/ 2016000 h 2592000"/>
              <a:gd name="connsiteX9" fmla="*/ 504000 w 2592000"/>
              <a:gd name="connsiteY9" fmla="*/ 2016000 h 2592000"/>
              <a:gd name="connsiteX10" fmla="*/ 504000 w 2592000"/>
              <a:gd name="connsiteY10" fmla="*/ 2592000 h 2592000"/>
              <a:gd name="connsiteX11" fmla="*/ 0 w 2592000"/>
              <a:gd name="connsiteY11" fmla="*/ 2592000 h 2592000"/>
              <a:gd name="connsiteX12" fmla="*/ 0 w 2592000"/>
              <a:gd name="connsiteY12" fmla="*/ 2016000 h 2592000"/>
              <a:gd name="connsiteX13" fmla="*/ 0 w 2592000"/>
              <a:gd name="connsiteY13" fmla="*/ 2016000 h 2592000"/>
              <a:gd name="connsiteX14" fmla="*/ 0 w 2592000"/>
              <a:gd name="connsiteY14" fmla="*/ 1512000 h 2592000"/>
              <a:gd name="connsiteX15" fmla="*/ 0 w 2592000"/>
              <a:gd name="connsiteY15" fmla="*/ 1512000 h 2592000"/>
              <a:gd name="connsiteX16" fmla="*/ 0 w 2592000"/>
              <a:gd name="connsiteY16" fmla="*/ 1008000 h 2592000"/>
              <a:gd name="connsiteX17" fmla="*/ 0 w 2592000"/>
              <a:gd name="connsiteY17" fmla="*/ 1008000 h 2592000"/>
              <a:gd name="connsiteX18" fmla="*/ 0 w 2592000"/>
              <a:gd name="connsiteY18" fmla="*/ 504000 h 2592000"/>
              <a:gd name="connsiteX19" fmla="*/ 0 w 2592000"/>
              <a:gd name="connsiteY19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1008000 h 2592000"/>
              <a:gd name="connsiteX5" fmla="*/ 504000 w 2592000"/>
              <a:gd name="connsiteY5" fmla="*/ 1512000 h 2592000"/>
              <a:gd name="connsiteX6" fmla="*/ 504000 w 2592000"/>
              <a:gd name="connsiteY6" fmla="*/ 1512000 h 2592000"/>
              <a:gd name="connsiteX7" fmla="*/ 504000 w 2592000"/>
              <a:gd name="connsiteY7" fmla="*/ 2016000 h 2592000"/>
              <a:gd name="connsiteX8" fmla="*/ 504000 w 2592000"/>
              <a:gd name="connsiteY8" fmla="*/ 2016000 h 2592000"/>
              <a:gd name="connsiteX9" fmla="*/ 504000 w 2592000"/>
              <a:gd name="connsiteY9" fmla="*/ 2592000 h 2592000"/>
              <a:gd name="connsiteX10" fmla="*/ 0 w 2592000"/>
              <a:gd name="connsiteY10" fmla="*/ 2592000 h 2592000"/>
              <a:gd name="connsiteX11" fmla="*/ 0 w 2592000"/>
              <a:gd name="connsiteY11" fmla="*/ 2016000 h 2592000"/>
              <a:gd name="connsiteX12" fmla="*/ 0 w 2592000"/>
              <a:gd name="connsiteY12" fmla="*/ 2016000 h 2592000"/>
              <a:gd name="connsiteX13" fmla="*/ 0 w 2592000"/>
              <a:gd name="connsiteY13" fmla="*/ 1512000 h 2592000"/>
              <a:gd name="connsiteX14" fmla="*/ 0 w 2592000"/>
              <a:gd name="connsiteY14" fmla="*/ 1512000 h 2592000"/>
              <a:gd name="connsiteX15" fmla="*/ 0 w 2592000"/>
              <a:gd name="connsiteY15" fmla="*/ 1008000 h 2592000"/>
              <a:gd name="connsiteX16" fmla="*/ 0 w 2592000"/>
              <a:gd name="connsiteY16" fmla="*/ 1008000 h 2592000"/>
              <a:gd name="connsiteX17" fmla="*/ 0 w 2592000"/>
              <a:gd name="connsiteY17" fmla="*/ 504000 h 2592000"/>
              <a:gd name="connsiteX18" fmla="*/ 0 w 2592000"/>
              <a:gd name="connsiteY18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1512000 h 2592000"/>
              <a:gd name="connsiteX5" fmla="*/ 504000 w 2592000"/>
              <a:gd name="connsiteY5" fmla="*/ 1512000 h 2592000"/>
              <a:gd name="connsiteX6" fmla="*/ 504000 w 2592000"/>
              <a:gd name="connsiteY6" fmla="*/ 2016000 h 2592000"/>
              <a:gd name="connsiteX7" fmla="*/ 504000 w 2592000"/>
              <a:gd name="connsiteY7" fmla="*/ 2016000 h 2592000"/>
              <a:gd name="connsiteX8" fmla="*/ 504000 w 2592000"/>
              <a:gd name="connsiteY8" fmla="*/ 2592000 h 2592000"/>
              <a:gd name="connsiteX9" fmla="*/ 0 w 2592000"/>
              <a:gd name="connsiteY9" fmla="*/ 2592000 h 2592000"/>
              <a:gd name="connsiteX10" fmla="*/ 0 w 2592000"/>
              <a:gd name="connsiteY10" fmla="*/ 2016000 h 2592000"/>
              <a:gd name="connsiteX11" fmla="*/ 0 w 2592000"/>
              <a:gd name="connsiteY11" fmla="*/ 2016000 h 2592000"/>
              <a:gd name="connsiteX12" fmla="*/ 0 w 2592000"/>
              <a:gd name="connsiteY12" fmla="*/ 1512000 h 2592000"/>
              <a:gd name="connsiteX13" fmla="*/ 0 w 2592000"/>
              <a:gd name="connsiteY13" fmla="*/ 1512000 h 2592000"/>
              <a:gd name="connsiteX14" fmla="*/ 0 w 2592000"/>
              <a:gd name="connsiteY14" fmla="*/ 1008000 h 2592000"/>
              <a:gd name="connsiteX15" fmla="*/ 0 w 2592000"/>
              <a:gd name="connsiteY15" fmla="*/ 1008000 h 2592000"/>
              <a:gd name="connsiteX16" fmla="*/ 0 w 2592000"/>
              <a:gd name="connsiteY16" fmla="*/ 504000 h 2592000"/>
              <a:gd name="connsiteX17" fmla="*/ 0 w 2592000"/>
              <a:gd name="connsiteY17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1512000 h 2592000"/>
              <a:gd name="connsiteX5" fmla="*/ 504000 w 2592000"/>
              <a:gd name="connsiteY5" fmla="*/ 2016000 h 2592000"/>
              <a:gd name="connsiteX6" fmla="*/ 504000 w 2592000"/>
              <a:gd name="connsiteY6" fmla="*/ 2016000 h 2592000"/>
              <a:gd name="connsiteX7" fmla="*/ 504000 w 2592000"/>
              <a:gd name="connsiteY7" fmla="*/ 2592000 h 2592000"/>
              <a:gd name="connsiteX8" fmla="*/ 0 w 2592000"/>
              <a:gd name="connsiteY8" fmla="*/ 2592000 h 2592000"/>
              <a:gd name="connsiteX9" fmla="*/ 0 w 2592000"/>
              <a:gd name="connsiteY9" fmla="*/ 2016000 h 2592000"/>
              <a:gd name="connsiteX10" fmla="*/ 0 w 2592000"/>
              <a:gd name="connsiteY10" fmla="*/ 2016000 h 2592000"/>
              <a:gd name="connsiteX11" fmla="*/ 0 w 2592000"/>
              <a:gd name="connsiteY11" fmla="*/ 1512000 h 2592000"/>
              <a:gd name="connsiteX12" fmla="*/ 0 w 2592000"/>
              <a:gd name="connsiteY12" fmla="*/ 1512000 h 2592000"/>
              <a:gd name="connsiteX13" fmla="*/ 0 w 2592000"/>
              <a:gd name="connsiteY13" fmla="*/ 1008000 h 2592000"/>
              <a:gd name="connsiteX14" fmla="*/ 0 w 2592000"/>
              <a:gd name="connsiteY14" fmla="*/ 1008000 h 2592000"/>
              <a:gd name="connsiteX15" fmla="*/ 0 w 2592000"/>
              <a:gd name="connsiteY15" fmla="*/ 504000 h 2592000"/>
              <a:gd name="connsiteX16" fmla="*/ 0 w 2592000"/>
              <a:gd name="connsiteY16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1512000 h 2592000"/>
              <a:gd name="connsiteX5" fmla="*/ 504000 w 2592000"/>
              <a:gd name="connsiteY5" fmla="*/ 2016000 h 2592000"/>
              <a:gd name="connsiteX6" fmla="*/ 504000 w 2592000"/>
              <a:gd name="connsiteY6" fmla="*/ 2592000 h 2592000"/>
              <a:gd name="connsiteX7" fmla="*/ 0 w 2592000"/>
              <a:gd name="connsiteY7" fmla="*/ 2592000 h 2592000"/>
              <a:gd name="connsiteX8" fmla="*/ 0 w 2592000"/>
              <a:gd name="connsiteY8" fmla="*/ 2016000 h 2592000"/>
              <a:gd name="connsiteX9" fmla="*/ 0 w 2592000"/>
              <a:gd name="connsiteY9" fmla="*/ 2016000 h 2592000"/>
              <a:gd name="connsiteX10" fmla="*/ 0 w 2592000"/>
              <a:gd name="connsiteY10" fmla="*/ 1512000 h 2592000"/>
              <a:gd name="connsiteX11" fmla="*/ 0 w 2592000"/>
              <a:gd name="connsiteY11" fmla="*/ 1512000 h 2592000"/>
              <a:gd name="connsiteX12" fmla="*/ 0 w 2592000"/>
              <a:gd name="connsiteY12" fmla="*/ 1008000 h 2592000"/>
              <a:gd name="connsiteX13" fmla="*/ 0 w 2592000"/>
              <a:gd name="connsiteY13" fmla="*/ 1008000 h 2592000"/>
              <a:gd name="connsiteX14" fmla="*/ 0 w 2592000"/>
              <a:gd name="connsiteY14" fmla="*/ 504000 h 2592000"/>
              <a:gd name="connsiteX15" fmla="*/ 0 w 2592000"/>
              <a:gd name="connsiteY15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016000 h 2592000"/>
              <a:gd name="connsiteX5" fmla="*/ 504000 w 2592000"/>
              <a:gd name="connsiteY5" fmla="*/ 2592000 h 2592000"/>
              <a:gd name="connsiteX6" fmla="*/ 0 w 2592000"/>
              <a:gd name="connsiteY6" fmla="*/ 2592000 h 2592000"/>
              <a:gd name="connsiteX7" fmla="*/ 0 w 2592000"/>
              <a:gd name="connsiteY7" fmla="*/ 2016000 h 2592000"/>
              <a:gd name="connsiteX8" fmla="*/ 0 w 2592000"/>
              <a:gd name="connsiteY8" fmla="*/ 2016000 h 2592000"/>
              <a:gd name="connsiteX9" fmla="*/ 0 w 2592000"/>
              <a:gd name="connsiteY9" fmla="*/ 1512000 h 2592000"/>
              <a:gd name="connsiteX10" fmla="*/ 0 w 2592000"/>
              <a:gd name="connsiteY10" fmla="*/ 1512000 h 2592000"/>
              <a:gd name="connsiteX11" fmla="*/ 0 w 2592000"/>
              <a:gd name="connsiteY11" fmla="*/ 1008000 h 2592000"/>
              <a:gd name="connsiteX12" fmla="*/ 0 w 2592000"/>
              <a:gd name="connsiteY12" fmla="*/ 1008000 h 2592000"/>
              <a:gd name="connsiteX13" fmla="*/ 0 w 2592000"/>
              <a:gd name="connsiteY13" fmla="*/ 504000 h 2592000"/>
              <a:gd name="connsiteX14" fmla="*/ 0 w 2592000"/>
              <a:gd name="connsiteY14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2016000 h 2592000"/>
              <a:gd name="connsiteX7" fmla="*/ 0 w 2592000"/>
              <a:gd name="connsiteY7" fmla="*/ 2016000 h 2592000"/>
              <a:gd name="connsiteX8" fmla="*/ 0 w 2592000"/>
              <a:gd name="connsiteY8" fmla="*/ 1512000 h 2592000"/>
              <a:gd name="connsiteX9" fmla="*/ 0 w 2592000"/>
              <a:gd name="connsiteY9" fmla="*/ 1512000 h 2592000"/>
              <a:gd name="connsiteX10" fmla="*/ 0 w 2592000"/>
              <a:gd name="connsiteY10" fmla="*/ 1008000 h 2592000"/>
              <a:gd name="connsiteX11" fmla="*/ 0 w 2592000"/>
              <a:gd name="connsiteY11" fmla="*/ 1008000 h 2592000"/>
              <a:gd name="connsiteX12" fmla="*/ 0 w 2592000"/>
              <a:gd name="connsiteY12" fmla="*/ 504000 h 2592000"/>
              <a:gd name="connsiteX13" fmla="*/ 0 w 2592000"/>
              <a:gd name="connsiteY13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2016000 h 2592000"/>
              <a:gd name="connsiteX7" fmla="*/ 0 w 2592000"/>
              <a:gd name="connsiteY7" fmla="*/ 1512000 h 2592000"/>
              <a:gd name="connsiteX8" fmla="*/ 0 w 2592000"/>
              <a:gd name="connsiteY8" fmla="*/ 1512000 h 2592000"/>
              <a:gd name="connsiteX9" fmla="*/ 0 w 2592000"/>
              <a:gd name="connsiteY9" fmla="*/ 1008000 h 2592000"/>
              <a:gd name="connsiteX10" fmla="*/ 0 w 2592000"/>
              <a:gd name="connsiteY10" fmla="*/ 1008000 h 2592000"/>
              <a:gd name="connsiteX11" fmla="*/ 0 w 2592000"/>
              <a:gd name="connsiteY11" fmla="*/ 504000 h 2592000"/>
              <a:gd name="connsiteX12" fmla="*/ 0 w 2592000"/>
              <a:gd name="connsiteY12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2016000 h 2592000"/>
              <a:gd name="connsiteX7" fmla="*/ 0 w 2592000"/>
              <a:gd name="connsiteY7" fmla="*/ 1512000 h 2592000"/>
              <a:gd name="connsiteX8" fmla="*/ 0 w 2592000"/>
              <a:gd name="connsiteY8" fmla="*/ 1008000 h 2592000"/>
              <a:gd name="connsiteX9" fmla="*/ 0 w 2592000"/>
              <a:gd name="connsiteY9" fmla="*/ 1008000 h 2592000"/>
              <a:gd name="connsiteX10" fmla="*/ 0 w 2592000"/>
              <a:gd name="connsiteY10" fmla="*/ 504000 h 2592000"/>
              <a:gd name="connsiteX11" fmla="*/ 0 w 2592000"/>
              <a:gd name="connsiteY11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1512000 h 2592000"/>
              <a:gd name="connsiteX7" fmla="*/ 0 w 2592000"/>
              <a:gd name="connsiteY7" fmla="*/ 1008000 h 2592000"/>
              <a:gd name="connsiteX8" fmla="*/ 0 w 2592000"/>
              <a:gd name="connsiteY8" fmla="*/ 1008000 h 2592000"/>
              <a:gd name="connsiteX9" fmla="*/ 0 w 2592000"/>
              <a:gd name="connsiteY9" fmla="*/ 504000 h 2592000"/>
              <a:gd name="connsiteX10" fmla="*/ 0 w 2592000"/>
              <a:gd name="connsiteY10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1008000 h 2592000"/>
              <a:gd name="connsiteX7" fmla="*/ 0 w 2592000"/>
              <a:gd name="connsiteY7" fmla="*/ 1008000 h 2592000"/>
              <a:gd name="connsiteX8" fmla="*/ 0 w 2592000"/>
              <a:gd name="connsiteY8" fmla="*/ 504000 h 2592000"/>
              <a:gd name="connsiteX9" fmla="*/ 0 w 2592000"/>
              <a:gd name="connsiteY9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1008000 h 2592000"/>
              <a:gd name="connsiteX7" fmla="*/ 0 w 2592000"/>
              <a:gd name="connsiteY7" fmla="*/ 504000 h 2592000"/>
              <a:gd name="connsiteX8" fmla="*/ 0 w 2592000"/>
              <a:gd name="connsiteY8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1008000 h 2592000"/>
              <a:gd name="connsiteX7" fmla="*/ 0 w 2592000"/>
              <a:gd name="connsiteY7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2000" h="2592000">
                <a:moveTo>
                  <a:pt x="0" y="0"/>
                </a:moveTo>
                <a:lnTo>
                  <a:pt x="2592000" y="0"/>
                </a:lnTo>
                <a:lnTo>
                  <a:pt x="2592000" y="504000"/>
                </a:lnTo>
                <a:lnTo>
                  <a:pt x="504000" y="504000"/>
                </a:lnTo>
                <a:lnTo>
                  <a:pt x="504000" y="2592000"/>
                </a:lnTo>
                <a:lnTo>
                  <a:pt x="0" y="25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9702" t="-93601" r="-70330" b="-8438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C726F3D-4563-C771-1249-CD0B46BF1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custGeom>
            <a:avLst/>
            <a:gdLst>
              <a:gd name="connsiteX0" fmla="*/ 43200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432000 h 864000"/>
              <a:gd name="connsiteX3" fmla="*/ 864000 w 864000"/>
              <a:gd name="connsiteY3" fmla="*/ 864000 h 864000"/>
              <a:gd name="connsiteX4" fmla="*/ 432000 w 864000"/>
              <a:gd name="connsiteY4" fmla="*/ 864000 h 864000"/>
              <a:gd name="connsiteX5" fmla="*/ 0 w 864000"/>
              <a:gd name="connsiteY5" fmla="*/ 864000 h 864000"/>
              <a:gd name="connsiteX6" fmla="*/ 0 w 864000"/>
              <a:gd name="connsiteY6" fmla="*/ 432000 h 864000"/>
              <a:gd name="connsiteX7" fmla="*/ 432000 w 864000"/>
              <a:gd name="connsiteY7" fmla="*/ 432000 h 864000"/>
              <a:gd name="connsiteX0" fmla="*/ 43200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432000 h 864000"/>
              <a:gd name="connsiteX3" fmla="*/ 864000 w 864000"/>
              <a:gd name="connsiteY3" fmla="*/ 864000 h 864000"/>
              <a:gd name="connsiteX4" fmla="*/ 0 w 864000"/>
              <a:gd name="connsiteY4" fmla="*/ 864000 h 864000"/>
              <a:gd name="connsiteX5" fmla="*/ 0 w 864000"/>
              <a:gd name="connsiteY5" fmla="*/ 432000 h 864000"/>
              <a:gd name="connsiteX6" fmla="*/ 432000 w 864000"/>
              <a:gd name="connsiteY6" fmla="*/ 432000 h 864000"/>
              <a:gd name="connsiteX7" fmla="*/ 432000 w 864000"/>
              <a:gd name="connsiteY7" fmla="*/ 0 h 864000"/>
              <a:gd name="connsiteX0" fmla="*/ 43200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864000 h 864000"/>
              <a:gd name="connsiteX3" fmla="*/ 0 w 864000"/>
              <a:gd name="connsiteY3" fmla="*/ 864000 h 864000"/>
              <a:gd name="connsiteX4" fmla="*/ 0 w 864000"/>
              <a:gd name="connsiteY4" fmla="*/ 432000 h 864000"/>
              <a:gd name="connsiteX5" fmla="*/ 432000 w 864000"/>
              <a:gd name="connsiteY5" fmla="*/ 432000 h 864000"/>
              <a:gd name="connsiteX6" fmla="*/ 432000 w 864000"/>
              <a:gd name="connsiteY6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00" h="864000">
                <a:moveTo>
                  <a:pt x="432000" y="0"/>
                </a:moveTo>
                <a:lnTo>
                  <a:pt x="864000" y="0"/>
                </a:lnTo>
                <a:lnTo>
                  <a:pt x="864000" y="864000"/>
                </a:lnTo>
                <a:lnTo>
                  <a:pt x="0" y="864000"/>
                </a:lnTo>
                <a:lnTo>
                  <a:pt x="0" y="432000"/>
                </a:lnTo>
                <a:lnTo>
                  <a:pt x="432000" y="432000"/>
                </a:lnTo>
                <a:lnTo>
                  <a:pt x="432000" y="0"/>
                </a:lnTo>
                <a:close/>
              </a:path>
            </a:pathLst>
          </a:custGeom>
          <a:blipFill>
            <a:blip r:embed="rId2"/>
            <a:stretch>
              <a:fillRect l="-569665" t="-213755" r="-267724" b="-24454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מציין מיקום של מספר שקופית 4">
            <a:extLst>
              <a:ext uri="{FF2B5EF4-FFF2-40B4-BE49-F238E27FC236}">
                <a16:creationId xmlns:a16="http://schemas.microsoft.com/office/drawing/2014/main" id="{64A12E71-8997-DEDB-580A-3D2D0AF1E9B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246665" y="6082256"/>
            <a:ext cx="513335" cy="191544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B3E878-58D2-4220-9CE1-865025A3B9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מציין מיקום של כותרת תחתונה 3">
            <a:extLst>
              <a:ext uri="{FF2B5EF4-FFF2-40B4-BE49-F238E27FC236}">
                <a16:creationId xmlns:a16="http://schemas.microsoft.com/office/drawing/2014/main" id="{E71A637E-603F-0EB5-ECF6-9AAE47C502F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514011" y="6088517"/>
            <a:ext cx="4622042" cy="185284"/>
          </a:xfrm>
          <a:prstGeom prst="rect">
            <a:avLst/>
          </a:prstGeom>
        </p:spPr>
        <p:txBody>
          <a:bodyPr/>
          <a:lstStyle>
            <a:lvl1pPr algn="r" rtl="1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  <p:pic>
        <p:nvPicPr>
          <p:cNvPr id="4" name="Graphic 3" descr="לוגו רשות החדשנות">
            <a:extLst>
              <a:ext uri="{FF2B5EF4-FFF2-40B4-BE49-F238E27FC236}">
                <a16:creationId xmlns:a16="http://schemas.microsoft.com/office/drawing/2014/main" id="{4DC22FE7-34F0-6AB6-3AD5-8F347A3294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5994000"/>
            <a:ext cx="1559325" cy="432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FC19586-87BC-CB5A-C3AF-4312D4FA4B49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6310862" y="1241319"/>
            <a:ext cx="5446800" cy="4609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4A1255-9BED-6C32-8176-08642F9B11EB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561551" y="1241319"/>
            <a:ext cx="5446800" cy="4609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49EB3A8-76E8-0BE5-FB89-4FEB2728AD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61551" y="506648"/>
            <a:ext cx="11196112" cy="57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כותרת השקף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1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2 Conten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CF79D0-87DF-BB92-E20A-8FE0ED5D0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86"/>
          <a:stretch>
            <a:fillRect/>
          </a:stretch>
        </p:blipFill>
        <p:spPr>
          <a:xfrm>
            <a:off x="7569598" y="0"/>
            <a:ext cx="4622402" cy="6858000"/>
          </a:xfrm>
          <a:prstGeom prst="rect">
            <a:avLst/>
          </a:prstGeom>
        </p:spPr>
      </p:pic>
      <p:sp>
        <p:nvSpPr>
          <p:cNvPr id="6" name="מציין מיקום של מספר שקופית 4">
            <a:extLst>
              <a:ext uri="{FF2B5EF4-FFF2-40B4-BE49-F238E27FC236}">
                <a16:creationId xmlns:a16="http://schemas.microsoft.com/office/drawing/2014/main" id="{64A12E71-8997-DEDB-580A-3D2D0AF1E9B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246665" y="6082256"/>
            <a:ext cx="513335" cy="191544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B3E878-58D2-4220-9CE1-865025A3B9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מציין מיקום של כותרת תחתונה 3">
            <a:extLst>
              <a:ext uri="{FF2B5EF4-FFF2-40B4-BE49-F238E27FC236}">
                <a16:creationId xmlns:a16="http://schemas.microsoft.com/office/drawing/2014/main" id="{E71A637E-603F-0EB5-ECF6-9AAE47C502F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514011" y="6088517"/>
            <a:ext cx="4622042" cy="185284"/>
          </a:xfrm>
          <a:prstGeom prst="rect">
            <a:avLst/>
          </a:prstGeom>
        </p:spPr>
        <p:txBody>
          <a:bodyPr/>
          <a:lstStyle>
            <a:lvl1pPr algn="r" rtl="1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  <p:pic>
        <p:nvPicPr>
          <p:cNvPr id="4" name="Graphic 3" descr="לוגו רשות החדשנות">
            <a:extLst>
              <a:ext uri="{FF2B5EF4-FFF2-40B4-BE49-F238E27FC236}">
                <a16:creationId xmlns:a16="http://schemas.microsoft.com/office/drawing/2014/main" id="{4DC22FE7-34F0-6AB6-3AD5-8F347A3294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5994000"/>
            <a:ext cx="1559325" cy="432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FC19586-87BC-CB5A-C3AF-4312D4FA4B49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6310862" y="1241319"/>
            <a:ext cx="5446800" cy="4609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4A1255-9BED-6C32-8176-08642F9B11EB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561551" y="1241319"/>
            <a:ext cx="5446800" cy="4609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e-IL" dirty="0"/>
              <a:t>טקסט</a:t>
            </a:r>
            <a:endParaRPr lang="en-US" dirty="0"/>
          </a:p>
          <a:p>
            <a:pPr lvl="1"/>
            <a:r>
              <a:rPr lang="he-IL" dirty="0"/>
              <a:t>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49EB3A8-76E8-0BE5-FB89-4FEB2728AD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61551" y="506648"/>
            <a:ext cx="11196112" cy="57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כותרת השקף</a:t>
            </a:r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33CCCD8-A7C8-6315-F619-B40F03DA6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592000" cy="2592000"/>
          </a:xfrm>
          <a:custGeom>
            <a:avLst/>
            <a:gdLst>
              <a:gd name="connsiteX0" fmla="*/ 201600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2016000 w 2592000"/>
              <a:gd name="connsiteY4" fmla="*/ 504000 h 2592000"/>
              <a:gd name="connsiteX5" fmla="*/ 1512000 w 2592000"/>
              <a:gd name="connsiteY5" fmla="*/ 504000 h 2592000"/>
              <a:gd name="connsiteX6" fmla="*/ 1008000 w 2592000"/>
              <a:gd name="connsiteY6" fmla="*/ 504000 h 2592000"/>
              <a:gd name="connsiteX7" fmla="*/ 504000 w 2592000"/>
              <a:gd name="connsiteY7" fmla="*/ 504000 h 2592000"/>
              <a:gd name="connsiteX8" fmla="*/ 504000 w 2592000"/>
              <a:gd name="connsiteY8" fmla="*/ 1008000 h 2592000"/>
              <a:gd name="connsiteX9" fmla="*/ 504000 w 2592000"/>
              <a:gd name="connsiteY9" fmla="*/ 1008000 h 2592000"/>
              <a:gd name="connsiteX10" fmla="*/ 504000 w 2592000"/>
              <a:gd name="connsiteY10" fmla="*/ 1512000 h 2592000"/>
              <a:gd name="connsiteX11" fmla="*/ 504000 w 2592000"/>
              <a:gd name="connsiteY11" fmla="*/ 1512000 h 2592000"/>
              <a:gd name="connsiteX12" fmla="*/ 504000 w 2592000"/>
              <a:gd name="connsiteY12" fmla="*/ 2016000 h 2592000"/>
              <a:gd name="connsiteX13" fmla="*/ 504000 w 2592000"/>
              <a:gd name="connsiteY13" fmla="*/ 2016000 h 2592000"/>
              <a:gd name="connsiteX14" fmla="*/ 504000 w 2592000"/>
              <a:gd name="connsiteY14" fmla="*/ 2592000 h 2592000"/>
              <a:gd name="connsiteX15" fmla="*/ 0 w 2592000"/>
              <a:gd name="connsiteY15" fmla="*/ 2592000 h 2592000"/>
              <a:gd name="connsiteX16" fmla="*/ 0 w 2592000"/>
              <a:gd name="connsiteY16" fmla="*/ 2016000 h 2592000"/>
              <a:gd name="connsiteX17" fmla="*/ 0 w 2592000"/>
              <a:gd name="connsiteY17" fmla="*/ 2016000 h 2592000"/>
              <a:gd name="connsiteX18" fmla="*/ 0 w 2592000"/>
              <a:gd name="connsiteY18" fmla="*/ 1512000 h 2592000"/>
              <a:gd name="connsiteX19" fmla="*/ 0 w 2592000"/>
              <a:gd name="connsiteY19" fmla="*/ 1512000 h 2592000"/>
              <a:gd name="connsiteX20" fmla="*/ 0 w 2592000"/>
              <a:gd name="connsiteY20" fmla="*/ 1008000 h 2592000"/>
              <a:gd name="connsiteX21" fmla="*/ 0 w 2592000"/>
              <a:gd name="connsiteY21" fmla="*/ 1008000 h 2592000"/>
              <a:gd name="connsiteX22" fmla="*/ 0 w 2592000"/>
              <a:gd name="connsiteY22" fmla="*/ 504000 h 2592000"/>
              <a:gd name="connsiteX23" fmla="*/ 0 w 2592000"/>
              <a:gd name="connsiteY23" fmla="*/ 0 h 2592000"/>
              <a:gd name="connsiteX24" fmla="*/ 504000 w 2592000"/>
              <a:gd name="connsiteY24" fmla="*/ 0 h 2592000"/>
              <a:gd name="connsiteX25" fmla="*/ 1008000 w 2592000"/>
              <a:gd name="connsiteY25" fmla="*/ 0 h 2592000"/>
              <a:gd name="connsiteX26" fmla="*/ 1008000 w 2592000"/>
              <a:gd name="connsiteY26" fmla="*/ 0 h 2592000"/>
              <a:gd name="connsiteX27" fmla="*/ 1512000 w 2592000"/>
              <a:gd name="connsiteY27" fmla="*/ 0 h 2592000"/>
              <a:gd name="connsiteX28" fmla="*/ 2016000 w 2592000"/>
              <a:gd name="connsiteY28" fmla="*/ 0 h 2592000"/>
              <a:gd name="connsiteX0" fmla="*/ 201600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2016000 w 2592000"/>
              <a:gd name="connsiteY4" fmla="*/ 504000 h 2592000"/>
              <a:gd name="connsiteX5" fmla="*/ 1512000 w 2592000"/>
              <a:gd name="connsiteY5" fmla="*/ 504000 h 2592000"/>
              <a:gd name="connsiteX6" fmla="*/ 1008000 w 2592000"/>
              <a:gd name="connsiteY6" fmla="*/ 504000 h 2592000"/>
              <a:gd name="connsiteX7" fmla="*/ 504000 w 2592000"/>
              <a:gd name="connsiteY7" fmla="*/ 504000 h 2592000"/>
              <a:gd name="connsiteX8" fmla="*/ 504000 w 2592000"/>
              <a:gd name="connsiteY8" fmla="*/ 1008000 h 2592000"/>
              <a:gd name="connsiteX9" fmla="*/ 504000 w 2592000"/>
              <a:gd name="connsiteY9" fmla="*/ 1008000 h 2592000"/>
              <a:gd name="connsiteX10" fmla="*/ 504000 w 2592000"/>
              <a:gd name="connsiteY10" fmla="*/ 1512000 h 2592000"/>
              <a:gd name="connsiteX11" fmla="*/ 504000 w 2592000"/>
              <a:gd name="connsiteY11" fmla="*/ 1512000 h 2592000"/>
              <a:gd name="connsiteX12" fmla="*/ 504000 w 2592000"/>
              <a:gd name="connsiteY12" fmla="*/ 2016000 h 2592000"/>
              <a:gd name="connsiteX13" fmla="*/ 504000 w 2592000"/>
              <a:gd name="connsiteY13" fmla="*/ 2016000 h 2592000"/>
              <a:gd name="connsiteX14" fmla="*/ 504000 w 2592000"/>
              <a:gd name="connsiteY14" fmla="*/ 2592000 h 2592000"/>
              <a:gd name="connsiteX15" fmla="*/ 0 w 2592000"/>
              <a:gd name="connsiteY15" fmla="*/ 2592000 h 2592000"/>
              <a:gd name="connsiteX16" fmla="*/ 0 w 2592000"/>
              <a:gd name="connsiteY16" fmla="*/ 2016000 h 2592000"/>
              <a:gd name="connsiteX17" fmla="*/ 0 w 2592000"/>
              <a:gd name="connsiteY17" fmla="*/ 2016000 h 2592000"/>
              <a:gd name="connsiteX18" fmla="*/ 0 w 2592000"/>
              <a:gd name="connsiteY18" fmla="*/ 1512000 h 2592000"/>
              <a:gd name="connsiteX19" fmla="*/ 0 w 2592000"/>
              <a:gd name="connsiteY19" fmla="*/ 1512000 h 2592000"/>
              <a:gd name="connsiteX20" fmla="*/ 0 w 2592000"/>
              <a:gd name="connsiteY20" fmla="*/ 1008000 h 2592000"/>
              <a:gd name="connsiteX21" fmla="*/ 0 w 2592000"/>
              <a:gd name="connsiteY21" fmla="*/ 1008000 h 2592000"/>
              <a:gd name="connsiteX22" fmla="*/ 0 w 2592000"/>
              <a:gd name="connsiteY22" fmla="*/ 504000 h 2592000"/>
              <a:gd name="connsiteX23" fmla="*/ 0 w 2592000"/>
              <a:gd name="connsiteY23" fmla="*/ 0 h 2592000"/>
              <a:gd name="connsiteX24" fmla="*/ 1008000 w 2592000"/>
              <a:gd name="connsiteY24" fmla="*/ 0 h 2592000"/>
              <a:gd name="connsiteX25" fmla="*/ 1008000 w 2592000"/>
              <a:gd name="connsiteY25" fmla="*/ 0 h 2592000"/>
              <a:gd name="connsiteX26" fmla="*/ 1512000 w 2592000"/>
              <a:gd name="connsiteY26" fmla="*/ 0 h 2592000"/>
              <a:gd name="connsiteX27" fmla="*/ 2016000 w 2592000"/>
              <a:gd name="connsiteY27" fmla="*/ 0 h 2592000"/>
              <a:gd name="connsiteX0" fmla="*/ 201600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2016000 w 2592000"/>
              <a:gd name="connsiteY4" fmla="*/ 504000 h 2592000"/>
              <a:gd name="connsiteX5" fmla="*/ 1512000 w 2592000"/>
              <a:gd name="connsiteY5" fmla="*/ 504000 h 2592000"/>
              <a:gd name="connsiteX6" fmla="*/ 1008000 w 2592000"/>
              <a:gd name="connsiteY6" fmla="*/ 504000 h 2592000"/>
              <a:gd name="connsiteX7" fmla="*/ 504000 w 2592000"/>
              <a:gd name="connsiteY7" fmla="*/ 504000 h 2592000"/>
              <a:gd name="connsiteX8" fmla="*/ 504000 w 2592000"/>
              <a:gd name="connsiteY8" fmla="*/ 1008000 h 2592000"/>
              <a:gd name="connsiteX9" fmla="*/ 504000 w 2592000"/>
              <a:gd name="connsiteY9" fmla="*/ 1008000 h 2592000"/>
              <a:gd name="connsiteX10" fmla="*/ 504000 w 2592000"/>
              <a:gd name="connsiteY10" fmla="*/ 1512000 h 2592000"/>
              <a:gd name="connsiteX11" fmla="*/ 504000 w 2592000"/>
              <a:gd name="connsiteY11" fmla="*/ 1512000 h 2592000"/>
              <a:gd name="connsiteX12" fmla="*/ 504000 w 2592000"/>
              <a:gd name="connsiteY12" fmla="*/ 2016000 h 2592000"/>
              <a:gd name="connsiteX13" fmla="*/ 504000 w 2592000"/>
              <a:gd name="connsiteY13" fmla="*/ 2016000 h 2592000"/>
              <a:gd name="connsiteX14" fmla="*/ 504000 w 2592000"/>
              <a:gd name="connsiteY14" fmla="*/ 2592000 h 2592000"/>
              <a:gd name="connsiteX15" fmla="*/ 0 w 2592000"/>
              <a:gd name="connsiteY15" fmla="*/ 2592000 h 2592000"/>
              <a:gd name="connsiteX16" fmla="*/ 0 w 2592000"/>
              <a:gd name="connsiteY16" fmla="*/ 2016000 h 2592000"/>
              <a:gd name="connsiteX17" fmla="*/ 0 w 2592000"/>
              <a:gd name="connsiteY17" fmla="*/ 2016000 h 2592000"/>
              <a:gd name="connsiteX18" fmla="*/ 0 w 2592000"/>
              <a:gd name="connsiteY18" fmla="*/ 1512000 h 2592000"/>
              <a:gd name="connsiteX19" fmla="*/ 0 w 2592000"/>
              <a:gd name="connsiteY19" fmla="*/ 1512000 h 2592000"/>
              <a:gd name="connsiteX20" fmla="*/ 0 w 2592000"/>
              <a:gd name="connsiteY20" fmla="*/ 1008000 h 2592000"/>
              <a:gd name="connsiteX21" fmla="*/ 0 w 2592000"/>
              <a:gd name="connsiteY21" fmla="*/ 1008000 h 2592000"/>
              <a:gd name="connsiteX22" fmla="*/ 0 w 2592000"/>
              <a:gd name="connsiteY22" fmla="*/ 504000 h 2592000"/>
              <a:gd name="connsiteX23" fmla="*/ 0 w 2592000"/>
              <a:gd name="connsiteY23" fmla="*/ 0 h 2592000"/>
              <a:gd name="connsiteX24" fmla="*/ 1008000 w 2592000"/>
              <a:gd name="connsiteY24" fmla="*/ 0 h 2592000"/>
              <a:gd name="connsiteX25" fmla="*/ 1512000 w 2592000"/>
              <a:gd name="connsiteY25" fmla="*/ 0 h 2592000"/>
              <a:gd name="connsiteX26" fmla="*/ 2016000 w 2592000"/>
              <a:gd name="connsiteY26" fmla="*/ 0 h 2592000"/>
              <a:gd name="connsiteX0" fmla="*/ 201600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2016000 w 2592000"/>
              <a:gd name="connsiteY4" fmla="*/ 504000 h 2592000"/>
              <a:gd name="connsiteX5" fmla="*/ 1512000 w 2592000"/>
              <a:gd name="connsiteY5" fmla="*/ 504000 h 2592000"/>
              <a:gd name="connsiteX6" fmla="*/ 1008000 w 2592000"/>
              <a:gd name="connsiteY6" fmla="*/ 504000 h 2592000"/>
              <a:gd name="connsiteX7" fmla="*/ 504000 w 2592000"/>
              <a:gd name="connsiteY7" fmla="*/ 504000 h 2592000"/>
              <a:gd name="connsiteX8" fmla="*/ 504000 w 2592000"/>
              <a:gd name="connsiteY8" fmla="*/ 1008000 h 2592000"/>
              <a:gd name="connsiteX9" fmla="*/ 504000 w 2592000"/>
              <a:gd name="connsiteY9" fmla="*/ 1008000 h 2592000"/>
              <a:gd name="connsiteX10" fmla="*/ 504000 w 2592000"/>
              <a:gd name="connsiteY10" fmla="*/ 1512000 h 2592000"/>
              <a:gd name="connsiteX11" fmla="*/ 504000 w 2592000"/>
              <a:gd name="connsiteY11" fmla="*/ 1512000 h 2592000"/>
              <a:gd name="connsiteX12" fmla="*/ 504000 w 2592000"/>
              <a:gd name="connsiteY12" fmla="*/ 2016000 h 2592000"/>
              <a:gd name="connsiteX13" fmla="*/ 504000 w 2592000"/>
              <a:gd name="connsiteY13" fmla="*/ 2016000 h 2592000"/>
              <a:gd name="connsiteX14" fmla="*/ 504000 w 2592000"/>
              <a:gd name="connsiteY14" fmla="*/ 2592000 h 2592000"/>
              <a:gd name="connsiteX15" fmla="*/ 0 w 2592000"/>
              <a:gd name="connsiteY15" fmla="*/ 2592000 h 2592000"/>
              <a:gd name="connsiteX16" fmla="*/ 0 w 2592000"/>
              <a:gd name="connsiteY16" fmla="*/ 2016000 h 2592000"/>
              <a:gd name="connsiteX17" fmla="*/ 0 w 2592000"/>
              <a:gd name="connsiteY17" fmla="*/ 2016000 h 2592000"/>
              <a:gd name="connsiteX18" fmla="*/ 0 w 2592000"/>
              <a:gd name="connsiteY18" fmla="*/ 1512000 h 2592000"/>
              <a:gd name="connsiteX19" fmla="*/ 0 w 2592000"/>
              <a:gd name="connsiteY19" fmla="*/ 1512000 h 2592000"/>
              <a:gd name="connsiteX20" fmla="*/ 0 w 2592000"/>
              <a:gd name="connsiteY20" fmla="*/ 1008000 h 2592000"/>
              <a:gd name="connsiteX21" fmla="*/ 0 w 2592000"/>
              <a:gd name="connsiteY21" fmla="*/ 1008000 h 2592000"/>
              <a:gd name="connsiteX22" fmla="*/ 0 w 2592000"/>
              <a:gd name="connsiteY22" fmla="*/ 504000 h 2592000"/>
              <a:gd name="connsiteX23" fmla="*/ 0 w 2592000"/>
              <a:gd name="connsiteY23" fmla="*/ 0 h 2592000"/>
              <a:gd name="connsiteX24" fmla="*/ 1512000 w 2592000"/>
              <a:gd name="connsiteY24" fmla="*/ 0 h 2592000"/>
              <a:gd name="connsiteX25" fmla="*/ 2016000 w 2592000"/>
              <a:gd name="connsiteY25" fmla="*/ 0 h 2592000"/>
              <a:gd name="connsiteX0" fmla="*/ 201600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2016000 w 2592000"/>
              <a:gd name="connsiteY4" fmla="*/ 504000 h 2592000"/>
              <a:gd name="connsiteX5" fmla="*/ 1512000 w 2592000"/>
              <a:gd name="connsiteY5" fmla="*/ 504000 h 2592000"/>
              <a:gd name="connsiteX6" fmla="*/ 1008000 w 2592000"/>
              <a:gd name="connsiteY6" fmla="*/ 504000 h 2592000"/>
              <a:gd name="connsiteX7" fmla="*/ 504000 w 2592000"/>
              <a:gd name="connsiteY7" fmla="*/ 504000 h 2592000"/>
              <a:gd name="connsiteX8" fmla="*/ 504000 w 2592000"/>
              <a:gd name="connsiteY8" fmla="*/ 1008000 h 2592000"/>
              <a:gd name="connsiteX9" fmla="*/ 504000 w 2592000"/>
              <a:gd name="connsiteY9" fmla="*/ 1008000 h 2592000"/>
              <a:gd name="connsiteX10" fmla="*/ 504000 w 2592000"/>
              <a:gd name="connsiteY10" fmla="*/ 1512000 h 2592000"/>
              <a:gd name="connsiteX11" fmla="*/ 504000 w 2592000"/>
              <a:gd name="connsiteY11" fmla="*/ 1512000 h 2592000"/>
              <a:gd name="connsiteX12" fmla="*/ 504000 w 2592000"/>
              <a:gd name="connsiteY12" fmla="*/ 2016000 h 2592000"/>
              <a:gd name="connsiteX13" fmla="*/ 504000 w 2592000"/>
              <a:gd name="connsiteY13" fmla="*/ 2016000 h 2592000"/>
              <a:gd name="connsiteX14" fmla="*/ 504000 w 2592000"/>
              <a:gd name="connsiteY14" fmla="*/ 2592000 h 2592000"/>
              <a:gd name="connsiteX15" fmla="*/ 0 w 2592000"/>
              <a:gd name="connsiteY15" fmla="*/ 2592000 h 2592000"/>
              <a:gd name="connsiteX16" fmla="*/ 0 w 2592000"/>
              <a:gd name="connsiteY16" fmla="*/ 2016000 h 2592000"/>
              <a:gd name="connsiteX17" fmla="*/ 0 w 2592000"/>
              <a:gd name="connsiteY17" fmla="*/ 2016000 h 2592000"/>
              <a:gd name="connsiteX18" fmla="*/ 0 w 2592000"/>
              <a:gd name="connsiteY18" fmla="*/ 1512000 h 2592000"/>
              <a:gd name="connsiteX19" fmla="*/ 0 w 2592000"/>
              <a:gd name="connsiteY19" fmla="*/ 1512000 h 2592000"/>
              <a:gd name="connsiteX20" fmla="*/ 0 w 2592000"/>
              <a:gd name="connsiteY20" fmla="*/ 1008000 h 2592000"/>
              <a:gd name="connsiteX21" fmla="*/ 0 w 2592000"/>
              <a:gd name="connsiteY21" fmla="*/ 1008000 h 2592000"/>
              <a:gd name="connsiteX22" fmla="*/ 0 w 2592000"/>
              <a:gd name="connsiteY22" fmla="*/ 504000 h 2592000"/>
              <a:gd name="connsiteX23" fmla="*/ 0 w 2592000"/>
              <a:gd name="connsiteY23" fmla="*/ 0 h 2592000"/>
              <a:gd name="connsiteX24" fmla="*/ 2016000 w 2592000"/>
              <a:gd name="connsiteY24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2016000 w 2592000"/>
              <a:gd name="connsiteY4" fmla="*/ 504000 h 2592000"/>
              <a:gd name="connsiteX5" fmla="*/ 1512000 w 2592000"/>
              <a:gd name="connsiteY5" fmla="*/ 504000 h 2592000"/>
              <a:gd name="connsiteX6" fmla="*/ 1008000 w 2592000"/>
              <a:gd name="connsiteY6" fmla="*/ 504000 h 2592000"/>
              <a:gd name="connsiteX7" fmla="*/ 504000 w 2592000"/>
              <a:gd name="connsiteY7" fmla="*/ 504000 h 2592000"/>
              <a:gd name="connsiteX8" fmla="*/ 504000 w 2592000"/>
              <a:gd name="connsiteY8" fmla="*/ 1008000 h 2592000"/>
              <a:gd name="connsiteX9" fmla="*/ 504000 w 2592000"/>
              <a:gd name="connsiteY9" fmla="*/ 1008000 h 2592000"/>
              <a:gd name="connsiteX10" fmla="*/ 504000 w 2592000"/>
              <a:gd name="connsiteY10" fmla="*/ 1512000 h 2592000"/>
              <a:gd name="connsiteX11" fmla="*/ 504000 w 2592000"/>
              <a:gd name="connsiteY11" fmla="*/ 1512000 h 2592000"/>
              <a:gd name="connsiteX12" fmla="*/ 504000 w 2592000"/>
              <a:gd name="connsiteY12" fmla="*/ 2016000 h 2592000"/>
              <a:gd name="connsiteX13" fmla="*/ 504000 w 2592000"/>
              <a:gd name="connsiteY13" fmla="*/ 2016000 h 2592000"/>
              <a:gd name="connsiteX14" fmla="*/ 504000 w 2592000"/>
              <a:gd name="connsiteY14" fmla="*/ 2592000 h 2592000"/>
              <a:gd name="connsiteX15" fmla="*/ 0 w 2592000"/>
              <a:gd name="connsiteY15" fmla="*/ 2592000 h 2592000"/>
              <a:gd name="connsiteX16" fmla="*/ 0 w 2592000"/>
              <a:gd name="connsiteY16" fmla="*/ 2016000 h 2592000"/>
              <a:gd name="connsiteX17" fmla="*/ 0 w 2592000"/>
              <a:gd name="connsiteY17" fmla="*/ 2016000 h 2592000"/>
              <a:gd name="connsiteX18" fmla="*/ 0 w 2592000"/>
              <a:gd name="connsiteY18" fmla="*/ 1512000 h 2592000"/>
              <a:gd name="connsiteX19" fmla="*/ 0 w 2592000"/>
              <a:gd name="connsiteY19" fmla="*/ 1512000 h 2592000"/>
              <a:gd name="connsiteX20" fmla="*/ 0 w 2592000"/>
              <a:gd name="connsiteY20" fmla="*/ 1008000 h 2592000"/>
              <a:gd name="connsiteX21" fmla="*/ 0 w 2592000"/>
              <a:gd name="connsiteY21" fmla="*/ 1008000 h 2592000"/>
              <a:gd name="connsiteX22" fmla="*/ 0 w 2592000"/>
              <a:gd name="connsiteY22" fmla="*/ 504000 h 2592000"/>
              <a:gd name="connsiteX23" fmla="*/ 0 w 2592000"/>
              <a:gd name="connsiteY23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1512000 w 2592000"/>
              <a:gd name="connsiteY4" fmla="*/ 504000 h 2592000"/>
              <a:gd name="connsiteX5" fmla="*/ 1008000 w 2592000"/>
              <a:gd name="connsiteY5" fmla="*/ 504000 h 2592000"/>
              <a:gd name="connsiteX6" fmla="*/ 504000 w 2592000"/>
              <a:gd name="connsiteY6" fmla="*/ 504000 h 2592000"/>
              <a:gd name="connsiteX7" fmla="*/ 504000 w 2592000"/>
              <a:gd name="connsiteY7" fmla="*/ 1008000 h 2592000"/>
              <a:gd name="connsiteX8" fmla="*/ 504000 w 2592000"/>
              <a:gd name="connsiteY8" fmla="*/ 1008000 h 2592000"/>
              <a:gd name="connsiteX9" fmla="*/ 504000 w 2592000"/>
              <a:gd name="connsiteY9" fmla="*/ 1512000 h 2592000"/>
              <a:gd name="connsiteX10" fmla="*/ 504000 w 2592000"/>
              <a:gd name="connsiteY10" fmla="*/ 1512000 h 2592000"/>
              <a:gd name="connsiteX11" fmla="*/ 504000 w 2592000"/>
              <a:gd name="connsiteY11" fmla="*/ 2016000 h 2592000"/>
              <a:gd name="connsiteX12" fmla="*/ 504000 w 2592000"/>
              <a:gd name="connsiteY12" fmla="*/ 2016000 h 2592000"/>
              <a:gd name="connsiteX13" fmla="*/ 504000 w 2592000"/>
              <a:gd name="connsiteY13" fmla="*/ 2592000 h 2592000"/>
              <a:gd name="connsiteX14" fmla="*/ 0 w 2592000"/>
              <a:gd name="connsiteY14" fmla="*/ 2592000 h 2592000"/>
              <a:gd name="connsiteX15" fmla="*/ 0 w 2592000"/>
              <a:gd name="connsiteY15" fmla="*/ 2016000 h 2592000"/>
              <a:gd name="connsiteX16" fmla="*/ 0 w 2592000"/>
              <a:gd name="connsiteY16" fmla="*/ 2016000 h 2592000"/>
              <a:gd name="connsiteX17" fmla="*/ 0 w 2592000"/>
              <a:gd name="connsiteY17" fmla="*/ 1512000 h 2592000"/>
              <a:gd name="connsiteX18" fmla="*/ 0 w 2592000"/>
              <a:gd name="connsiteY18" fmla="*/ 1512000 h 2592000"/>
              <a:gd name="connsiteX19" fmla="*/ 0 w 2592000"/>
              <a:gd name="connsiteY19" fmla="*/ 1008000 h 2592000"/>
              <a:gd name="connsiteX20" fmla="*/ 0 w 2592000"/>
              <a:gd name="connsiteY20" fmla="*/ 1008000 h 2592000"/>
              <a:gd name="connsiteX21" fmla="*/ 0 w 2592000"/>
              <a:gd name="connsiteY21" fmla="*/ 504000 h 2592000"/>
              <a:gd name="connsiteX22" fmla="*/ 0 w 2592000"/>
              <a:gd name="connsiteY22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1008000 w 2592000"/>
              <a:gd name="connsiteY4" fmla="*/ 504000 h 2592000"/>
              <a:gd name="connsiteX5" fmla="*/ 504000 w 2592000"/>
              <a:gd name="connsiteY5" fmla="*/ 504000 h 2592000"/>
              <a:gd name="connsiteX6" fmla="*/ 504000 w 2592000"/>
              <a:gd name="connsiteY6" fmla="*/ 1008000 h 2592000"/>
              <a:gd name="connsiteX7" fmla="*/ 504000 w 2592000"/>
              <a:gd name="connsiteY7" fmla="*/ 1008000 h 2592000"/>
              <a:gd name="connsiteX8" fmla="*/ 504000 w 2592000"/>
              <a:gd name="connsiteY8" fmla="*/ 1512000 h 2592000"/>
              <a:gd name="connsiteX9" fmla="*/ 504000 w 2592000"/>
              <a:gd name="connsiteY9" fmla="*/ 1512000 h 2592000"/>
              <a:gd name="connsiteX10" fmla="*/ 504000 w 2592000"/>
              <a:gd name="connsiteY10" fmla="*/ 2016000 h 2592000"/>
              <a:gd name="connsiteX11" fmla="*/ 504000 w 2592000"/>
              <a:gd name="connsiteY11" fmla="*/ 2016000 h 2592000"/>
              <a:gd name="connsiteX12" fmla="*/ 504000 w 2592000"/>
              <a:gd name="connsiteY12" fmla="*/ 2592000 h 2592000"/>
              <a:gd name="connsiteX13" fmla="*/ 0 w 2592000"/>
              <a:gd name="connsiteY13" fmla="*/ 2592000 h 2592000"/>
              <a:gd name="connsiteX14" fmla="*/ 0 w 2592000"/>
              <a:gd name="connsiteY14" fmla="*/ 2016000 h 2592000"/>
              <a:gd name="connsiteX15" fmla="*/ 0 w 2592000"/>
              <a:gd name="connsiteY15" fmla="*/ 2016000 h 2592000"/>
              <a:gd name="connsiteX16" fmla="*/ 0 w 2592000"/>
              <a:gd name="connsiteY16" fmla="*/ 1512000 h 2592000"/>
              <a:gd name="connsiteX17" fmla="*/ 0 w 2592000"/>
              <a:gd name="connsiteY17" fmla="*/ 1512000 h 2592000"/>
              <a:gd name="connsiteX18" fmla="*/ 0 w 2592000"/>
              <a:gd name="connsiteY18" fmla="*/ 1008000 h 2592000"/>
              <a:gd name="connsiteX19" fmla="*/ 0 w 2592000"/>
              <a:gd name="connsiteY19" fmla="*/ 1008000 h 2592000"/>
              <a:gd name="connsiteX20" fmla="*/ 0 w 2592000"/>
              <a:gd name="connsiteY20" fmla="*/ 504000 h 2592000"/>
              <a:gd name="connsiteX21" fmla="*/ 0 w 2592000"/>
              <a:gd name="connsiteY21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2016000 w 2592000"/>
              <a:gd name="connsiteY3" fmla="*/ 504000 h 2592000"/>
              <a:gd name="connsiteX4" fmla="*/ 504000 w 2592000"/>
              <a:gd name="connsiteY4" fmla="*/ 504000 h 2592000"/>
              <a:gd name="connsiteX5" fmla="*/ 504000 w 2592000"/>
              <a:gd name="connsiteY5" fmla="*/ 1008000 h 2592000"/>
              <a:gd name="connsiteX6" fmla="*/ 504000 w 2592000"/>
              <a:gd name="connsiteY6" fmla="*/ 1008000 h 2592000"/>
              <a:gd name="connsiteX7" fmla="*/ 504000 w 2592000"/>
              <a:gd name="connsiteY7" fmla="*/ 1512000 h 2592000"/>
              <a:gd name="connsiteX8" fmla="*/ 504000 w 2592000"/>
              <a:gd name="connsiteY8" fmla="*/ 1512000 h 2592000"/>
              <a:gd name="connsiteX9" fmla="*/ 504000 w 2592000"/>
              <a:gd name="connsiteY9" fmla="*/ 2016000 h 2592000"/>
              <a:gd name="connsiteX10" fmla="*/ 504000 w 2592000"/>
              <a:gd name="connsiteY10" fmla="*/ 2016000 h 2592000"/>
              <a:gd name="connsiteX11" fmla="*/ 504000 w 2592000"/>
              <a:gd name="connsiteY11" fmla="*/ 2592000 h 2592000"/>
              <a:gd name="connsiteX12" fmla="*/ 0 w 2592000"/>
              <a:gd name="connsiteY12" fmla="*/ 2592000 h 2592000"/>
              <a:gd name="connsiteX13" fmla="*/ 0 w 2592000"/>
              <a:gd name="connsiteY13" fmla="*/ 2016000 h 2592000"/>
              <a:gd name="connsiteX14" fmla="*/ 0 w 2592000"/>
              <a:gd name="connsiteY14" fmla="*/ 2016000 h 2592000"/>
              <a:gd name="connsiteX15" fmla="*/ 0 w 2592000"/>
              <a:gd name="connsiteY15" fmla="*/ 1512000 h 2592000"/>
              <a:gd name="connsiteX16" fmla="*/ 0 w 2592000"/>
              <a:gd name="connsiteY16" fmla="*/ 1512000 h 2592000"/>
              <a:gd name="connsiteX17" fmla="*/ 0 w 2592000"/>
              <a:gd name="connsiteY17" fmla="*/ 1008000 h 2592000"/>
              <a:gd name="connsiteX18" fmla="*/ 0 w 2592000"/>
              <a:gd name="connsiteY18" fmla="*/ 1008000 h 2592000"/>
              <a:gd name="connsiteX19" fmla="*/ 0 w 2592000"/>
              <a:gd name="connsiteY19" fmla="*/ 504000 h 2592000"/>
              <a:gd name="connsiteX20" fmla="*/ 0 w 2592000"/>
              <a:gd name="connsiteY20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1008000 h 2592000"/>
              <a:gd name="connsiteX5" fmla="*/ 504000 w 2592000"/>
              <a:gd name="connsiteY5" fmla="*/ 1008000 h 2592000"/>
              <a:gd name="connsiteX6" fmla="*/ 504000 w 2592000"/>
              <a:gd name="connsiteY6" fmla="*/ 1512000 h 2592000"/>
              <a:gd name="connsiteX7" fmla="*/ 504000 w 2592000"/>
              <a:gd name="connsiteY7" fmla="*/ 1512000 h 2592000"/>
              <a:gd name="connsiteX8" fmla="*/ 504000 w 2592000"/>
              <a:gd name="connsiteY8" fmla="*/ 2016000 h 2592000"/>
              <a:gd name="connsiteX9" fmla="*/ 504000 w 2592000"/>
              <a:gd name="connsiteY9" fmla="*/ 2016000 h 2592000"/>
              <a:gd name="connsiteX10" fmla="*/ 504000 w 2592000"/>
              <a:gd name="connsiteY10" fmla="*/ 2592000 h 2592000"/>
              <a:gd name="connsiteX11" fmla="*/ 0 w 2592000"/>
              <a:gd name="connsiteY11" fmla="*/ 2592000 h 2592000"/>
              <a:gd name="connsiteX12" fmla="*/ 0 w 2592000"/>
              <a:gd name="connsiteY12" fmla="*/ 2016000 h 2592000"/>
              <a:gd name="connsiteX13" fmla="*/ 0 w 2592000"/>
              <a:gd name="connsiteY13" fmla="*/ 2016000 h 2592000"/>
              <a:gd name="connsiteX14" fmla="*/ 0 w 2592000"/>
              <a:gd name="connsiteY14" fmla="*/ 1512000 h 2592000"/>
              <a:gd name="connsiteX15" fmla="*/ 0 w 2592000"/>
              <a:gd name="connsiteY15" fmla="*/ 1512000 h 2592000"/>
              <a:gd name="connsiteX16" fmla="*/ 0 w 2592000"/>
              <a:gd name="connsiteY16" fmla="*/ 1008000 h 2592000"/>
              <a:gd name="connsiteX17" fmla="*/ 0 w 2592000"/>
              <a:gd name="connsiteY17" fmla="*/ 1008000 h 2592000"/>
              <a:gd name="connsiteX18" fmla="*/ 0 w 2592000"/>
              <a:gd name="connsiteY18" fmla="*/ 504000 h 2592000"/>
              <a:gd name="connsiteX19" fmla="*/ 0 w 2592000"/>
              <a:gd name="connsiteY19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1008000 h 2592000"/>
              <a:gd name="connsiteX5" fmla="*/ 504000 w 2592000"/>
              <a:gd name="connsiteY5" fmla="*/ 1512000 h 2592000"/>
              <a:gd name="connsiteX6" fmla="*/ 504000 w 2592000"/>
              <a:gd name="connsiteY6" fmla="*/ 1512000 h 2592000"/>
              <a:gd name="connsiteX7" fmla="*/ 504000 w 2592000"/>
              <a:gd name="connsiteY7" fmla="*/ 2016000 h 2592000"/>
              <a:gd name="connsiteX8" fmla="*/ 504000 w 2592000"/>
              <a:gd name="connsiteY8" fmla="*/ 2016000 h 2592000"/>
              <a:gd name="connsiteX9" fmla="*/ 504000 w 2592000"/>
              <a:gd name="connsiteY9" fmla="*/ 2592000 h 2592000"/>
              <a:gd name="connsiteX10" fmla="*/ 0 w 2592000"/>
              <a:gd name="connsiteY10" fmla="*/ 2592000 h 2592000"/>
              <a:gd name="connsiteX11" fmla="*/ 0 w 2592000"/>
              <a:gd name="connsiteY11" fmla="*/ 2016000 h 2592000"/>
              <a:gd name="connsiteX12" fmla="*/ 0 w 2592000"/>
              <a:gd name="connsiteY12" fmla="*/ 2016000 h 2592000"/>
              <a:gd name="connsiteX13" fmla="*/ 0 w 2592000"/>
              <a:gd name="connsiteY13" fmla="*/ 1512000 h 2592000"/>
              <a:gd name="connsiteX14" fmla="*/ 0 w 2592000"/>
              <a:gd name="connsiteY14" fmla="*/ 1512000 h 2592000"/>
              <a:gd name="connsiteX15" fmla="*/ 0 w 2592000"/>
              <a:gd name="connsiteY15" fmla="*/ 1008000 h 2592000"/>
              <a:gd name="connsiteX16" fmla="*/ 0 w 2592000"/>
              <a:gd name="connsiteY16" fmla="*/ 1008000 h 2592000"/>
              <a:gd name="connsiteX17" fmla="*/ 0 w 2592000"/>
              <a:gd name="connsiteY17" fmla="*/ 504000 h 2592000"/>
              <a:gd name="connsiteX18" fmla="*/ 0 w 2592000"/>
              <a:gd name="connsiteY18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1512000 h 2592000"/>
              <a:gd name="connsiteX5" fmla="*/ 504000 w 2592000"/>
              <a:gd name="connsiteY5" fmla="*/ 1512000 h 2592000"/>
              <a:gd name="connsiteX6" fmla="*/ 504000 w 2592000"/>
              <a:gd name="connsiteY6" fmla="*/ 2016000 h 2592000"/>
              <a:gd name="connsiteX7" fmla="*/ 504000 w 2592000"/>
              <a:gd name="connsiteY7" fmla="*/ 2016000 h 2592000"/>
              <a:gd name="connsiteX8" fmla="*/ 504000 w 2592000"/>
              <a:gd name="connsiteY8" fmla="*/ 2592000 h 2592000"/>
              <a:gd name="connsiteX9" fmla="*/ 0 w 2592000"/>
              <a:gd name="connsiteY9" fmla="*/ 2592000 h 2592000"/>
              <a:gd name="connsiteX10" fmla="*/ 0 w 2592000"/>
              <a:gd name="connsiteY10" fmla="*/ 2016000 h 2592000"/>
              <a:gd name="connsiteX11" fmla="*/ 0 w 2592000"/>
              <a:gd name="connsiteY11" fmla="*/ 2016000 h 2592000"/>
              <a:gd name="connsiteX12" fmla="*/ 0 w 2592000"/>
              <a:gd name="connsiteY12" fmla="*/ 1512000 h 2592000"/>
              <a:gd name="connsiteX13" fmla="*/ 0 w 2592000"/>
              <a:gd name="connsiteY13" fmla="*/ 1512000 h 2592000"/>
              <a:gd name="connsiteX14" fmla="*/ 0 w 2592000"/>
              <a:gd name="connsiteY14" fmla="*/ 1008000 h 2592000"/>
              <a:gd name="connsiteX15" fmla="*/ 0 w 2592000"/>
              <a:gd name="connsiteY15" fmla="*/ 1008000 h 2592000"/>
              <a:gd name="connsiteX16" fmla="*/ 0 w 2592000"/>
              <a:gd name="connsiteY16" fmla="*/ 504000 h 2592000"/>
              <a:gd name="connsiteX17" fmla="*/ 0 w 2592000"/>
              <a:gd name="connsiteY17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1512000 h 2592000"/>
              <a:gd name="connsiteX5" fmla="*/ 504000 w 2592000"/>
              <a:gd name="connsiteY5" fmla="*/ 2016000 h 2592000"/>
              <a:gd name="connsiteX6" fmla="*/ 504000 w 2592000"/>
              <a:gd name="connsiteY6" fmla="*/ 2016000 h 2592000"/>
              <a:gd name="connsiteX7" fmla="*/ 504000 w 2592000"/>
              <a:gd name="connsiteY7" fmla="*/ 2592000 h 2592000"/>
              <a:gd name="connsiteX8" fmla="*/ 0 w 2592000"/>
              <a:gd name="connsiteY8" fmla="*/ 2592000 h 2592000"/>
              <a:gd name="connsiteX9" fmla="*/ 0 w 2592000"/>
              <a:gd name="connsiteY9" fmla="*/ 2016000 h 2592000"/>
              <a:gd name="connsiteX10" fmla="*/ 0 w 2592000"/>
              <a:gd name="connsiteY10" fmla="*/ 2016000 h 2592000"/>
              <a:gd name="connsiteX11" fmla="*/ 0 w 2592000"/>
              <a:gd name="connsiteY11" fmla="*/ 1512000 h 2592000"/>
              <a:gd name="connsiteX12" fmla="*/ 0 w 2592000"/>
              <a:gd name="connsiteY12" fmla="*/ 1512000 h 2592000"/>
              <a:gd name="connsiteX13" fmla="*/ 0 w 2592000"/>
              <a:gd name="connsiteY13" fmla="*/ 1008000 h 2592000"/>
              <a:gd name="connsiteX14" fmla="*/ 0 w 2592000"/>
              <a:gd name="connsiteY14" fmla="*/ 1008000 h 2592000"/>
              <a:gd name="connsiteX15" fmla="*/ 0 w 2592000"/>
              <a:gd name="connsiteY15" fmla="*/ 504000 h 2592000"/>
              <a:gd name="connsiteX16" fmla="*/ 0 w 2592000"/>
              <a:gd name="connsiteY16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1512000 h 2592000"/>
              <a:gd name="connsiteX5" fmla="*/ 504000 w 2592000"/>
              <a:gd name="connsiteY5" fmla="*/ 2016000 h 2592000"/>
              <a:gd name="connsiteX6" fmla="*/ 504000 w 2592000"/>
              <a:gd name="connsiteY6" fmla="*/ 2592000 h 2592000"/>
              <a:gd name="connsiteX7" fmla="*/ 0 w 2592000"/>
              <a:gd name="connsiteY7" fmla="*/ 2592000 h 2592000"/>
              <a:gd name="connsiteX8" fmla="*/ 0 w 2592000"/>
              <a:gd name="connsiteY8" fmla="*/ 2016000 h 2592000"/>
              <a:gd name="connsiteX9" fmla="*/ 0 w 2592000"/>
              <a:gd name="connsiteY9" fmla="*/ 2016000 h 2592000"/>
              <a:gd name="connsiteX10" fmla="*/ 0 w 2592000"/>
              <a:gd name="connsiteY10" fmla="*/ 1512000 h 2592000"/>
              <a:gd name="connsiteX11" fmla="*/ 0 w 2592000"/>
              <a:gd name="connsiteY11" fmla="*/ 1512000 h 2592000"/>
              <a:gd name="connsiteX12" fmla="*/ 0 w 2592000"/>
              <a:gd name="connsiteY12" fmla="*/ 1008000 h 2592000"/>
              <a:gd name="connsiteX13" fmla="*/ 0 w 2592000"/>
              <a:gd name="connsiteY13" fmla="*/ 1008000 h 2592000"/>
              <a:gd name="connsiteX14" fmla="*/ 0 w 2592000"/>
              <a:gd name="connsiteY14" fmla="*/ 504000 h 2592000"/>
              <a:gd name="connsiteX15" fmla="*/ 0 w 2592000"/>
              <a:gd name="connsiteY15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016000 h 2592000"/>
              <a:gd name="connsiteX5" fmla="*/ 504000 w 2592000"/>
              <a:gd name="connsiteY5" fmla="*/ 2592000 h 2592000"/>
              <a:gd name="connsiteX6" fmla="*/ 0 w 2592000"/>
              <a:gd name="connsiteY6" fmla="*/ 2592000 h 2592000"/>
              <a:gd name="connsiteX7" fmla="*/ 0 w 2592000"/>
              <a:gd name="connsiteY7" fmla="*/ 2016000 h 2592000"/>
              <a:gd name="connsiteX8" fmla="*/ 0 w 2592000"/>
              <a:gd name="connsiteY8" fmla="*/ 2016000 h 2592000"/>
              <a:gd name="connsiteX9" fmla="*/ 0 w 2592000"/>
              <a:gd name="connsiteY9" fmla="*/ 1512000 h 2592000"/>
              <a:gd name="connsiteX10" fmla="*/ 0 w 2592000"/>
              <a:gd name="connsiteY10" fmla="*/ 1512000 h 2592000"/>
              <a:gd name="connsiteX11" fmla="*/ 0 w 2592000"/>
              <a:gd name="connsiteY11" fmla="*/ 1008000 h 2592000"/>
              <a:gd name="connsiteX12" fmla="*/ 0 w 2592000"/>
              <a:gd name="connsiteY12" fmla="*/ 1008000 h 2592000"/>
              <a:gd name="connsiteX13" fmla="*/ 0 w 2592000"/>
              <a:gd name="connsiteY13" fmla="*/ 504000 h 2592000"/>
              <a:gd name="connsiteX14" fmla="*/ 0 w 2592000"/>
              <a:gd name="connsiteY14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2016000 h 2592000"/>
              <a:gd name="connsiteX7" fmla="*/ 0 w 2592000"/>
              <a:gd name="connsiteY7" fmla="*/ 2016000 h 2592000"/>
              <a:gd name="connsiteX8" fmla="*/ 0 w 2592000"/>
              <a:gd name="connsiteY8" fmla="*/ 1512000 h 2592000"/>
              <a:gd name="connsiteX9" fmla="*/ 0 w 2592000"/>
              <a:gd name="connsiteY9" fmla="*/ 1512000 h 2592000"/>
              <a:gd name="connsiteX10" fmla="*/ 0 w 2592000"/>
              <a:gd name="connsiteY10" fmla="*/ 1008000 h 2592000"/>
              <a:gd name="connsiteX11" fmla="*/ 0 w 2592000"/>
              <a:gd name="connsiteY11" fmla="*/ 1008000 h 2592000"/>
              <a:gd name="connsiteX12" fmla="*/ 0 w 2592000"/>
              <a:gd name="connsiteY12" fmla="*/ 504000 h 2592000"/>
              <a:gd name="connsiteX13" fmla="*/ 0 w 2592000"/>
              <a:gd name="connsiteY13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2016000 h 2592000"/>
              <a:gd name="connsiteX7" fmla="*/ 0 w 2592000"/>
              <a:gd name="connsiteY7" fmla="*/ 1512000 h 2592000"/>
              <a:gd name="connsiteX8" fmla="*/ 0 w 2592000"/>
              <a:gd name="connsiteY8" fmla="*/ 1512000 h 2592000"/>
              <a:gd name="connsiteX9" fmla="*/ 0 w 2592000"/>
              <a:gd name="connsiteY9" fmla="*/ 1008000 h 2592000"/>
              <a:gd name="connsiteX10" fmla="*/ 0 w 2592000"/>
              <a:gd name="connsiteY10" fmla="*/ 1008000 h 2592000"/>
              <a:gd name="connsiteX11" fmla="*/ 0 w 2592000"/>
              <a:gd name="connsiteY11" fmla="*/ 504000 h 2592000"/>
              <a:gd name="connsiteX12" fmla="*/ 0 w 2592000"/>
              <a:gd name="connsiteY12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2016000 h 2592000"/>
              <a:gd name="connsiteX7" fmla="*/ 0 w 2592000"/>
              <a:gd name="connsiteY7" fmla="*/ 1512000 h 2592000"/>
              <a:gd name="connsiteX8" fmla="*/ 0 w 2592000"/>
              <a:gd name="connsiteY8" fmla="*/ 1008000 h 2592000"/>
              <a:gd name="connsiteX9" fmla="*/ 0 w 2592000"/>
              <a:gd name="connsiteY9" fmla="*/ 1008000 h 2592000"/>
              <a:gd name="connsiteX10" fmla="*/ 0 w 2592000"/>
              <a:gd name="connsiteY10" fmla="*/ 504000 h 2592000"/>
              <a:gd name="connsiteX11" fmla="*/ 0 w 2592000"/>
              <a:gd name="connsiteY11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1512000 h 2592000"/>
              <a:gd name="connsiteX7" fmla="*/ 0 w 2592000"/>
              <a:gd name="connsiteY7" fmla="*/ 1008000 h 2592000"/>
              <a:gd name="connsiteX8" fmla="*/ 0 w 2592000"/>
              <a:gd name="connsiteY8" fmla="*/ 1008000 h 2592000"/>
              <a:gd name="connsiteX9" fmla="*/ 0 w 2592000"/>
              <a:gd name="connsiteY9" fmla="*/ 504000 h 2592000"/>
              <a:gd name="connsiteX10" fmla="*/ 0 w 2592000"/>
              <a:gd name="connsiteY10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1008000 h 2592000"/>
              <a:gd name="connsiteX7" fmla="*/ 0 w 2592000"/>
              <a:gd name="connsiteY7" fmla="*/ 1008000 h 2592000"/>
              <a:gd name="connsiteX8" fmla="*/ 0 w 2592000"/>
              <a:gd name="connsiteY8" fmla="*/ 504000 h 2592000"/>
              <a:gd name="connsiteX9" fmla="*/ 0 w 2592000"/>
              <a:gd name="connsiteY9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1008000 h 2592000"/>
              <a:gd name="connsiteX7" fmla="*/ 0 w 2592000"/>
              <a:gd name="connsiteY7" fmla="*/ 504000 h 2592000"/>
              <a:gd name="connsiteX8" fmla="*/ 0 w 2592000"/>
              <a:gd name="connsiteY8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1008000 h 2592000"/>
              <a:gd name="connsiteX7" fmla="*/ 0 w 2592000"/>
              <a:gd name="connsiteY7" fmla="*/ 0 h 2592000"/>
              <a:gd name="connsiteX0" fmla="*/ 0 w 2592000"/>
              <a:gd name="connsiteY0" fmla="*/ 0 h 2592000"/>
              <a:gd name="connsiteX1" fmla="*/ 2592000 w 2592000"/>
              <a:gd name="connsiteY1" fmla="*/ 0 h 2592000"/>
              <a:gd name="connsiteX2" fmla="*/ 2592000 w 2592000"/>
              <a:gd name="connsiteY2" fmla="*/ 504000 h 2592000"/>
              <a:gd name="connsiteX3" fmla="*/ 504000 w 2592000"/>
              <a:gd name="connsiteY3" fmla="*/ 504000 h 2592000"/>
              <a:gd name="connsiteX4" fmla="*/ 504000 w 2592000"/>
              <a:gd name="connsiteY4" fmla="*/ 2592000 h 2592000"/>
              <a:gd name="connsiteX5" fmla="*/ 0 w 2592000"/>
              <a:gd name="connsiteY5" fmla="*/ 2592000 h 2592000"/>
              <a:gd name="connsiteX6" fmla="*/ 0 w 2592000"/>
              <a:gd name="connsiteY6" fmla="*/ 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2000" h="2592000">
                <a:moveTo>
                  <a:pt x="0" y="0"/>
                </a:moveTo>
                <a:lnTo>
                  <a:pt x="2592000" y="0"/>
                </a:lnTo>
                <a:lnTo>
                  <a:pt x="2592000" y="504000"/>
                </a:lnTo>
                <a:lnTo>
                  <a:pt x="504000" y="504000"/>
                </a:lnTo>
                <a:lnTo>
                  <a:pt x="504000" y="2592000"/>
                </a:lnTo>
                <a:lnTo>
                  <a:pt x="0" y="2592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9702" t="-93601" r="-70330" b="-8438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62CC63D-7E7D-DB05-088D-3A38F8302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>
              <a:gd name="connsiteX0" fmla="*/ 43200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432000 h 864000"/>
              <a:gd name="connsiteX3" fmla="*/ 864000 w 864000"/>
              <a:gd name="connsiteY3" fmla="*/ 864000 h 864000"/>
              <a:gd name="connsiteX4" fmla="*/ 432000 w 864000"/>
              <a:gd name="connsiteY4" fmla="*/ 864000 h 864000"/>
              <a:gd name="connsiteX5" fmla="*/ 0 w 864000"/>
              <a:gd name="connsiteY5" fmla="*/ 864000 h 864000"/>
              <a:gd name="connsiteX6" fmla="*/ 0 w 864000"/>
              <a:gd name="connsiteY6" fmla="*/ 432000 h 864000"/>
              <a:gd name="connsiteX7" fmla="*/ 432000 w 864000"/>
              <a:gd name="connsiteY7" fmla="*/ 432000 h 864000"/>
              <a:gd name="connsiteX0" fmla="*/ 43200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432000 h 864000"/>
              <a:gd name="connsiteX3" fmla="*/ 864000 w 864000"/>
              <a:gd name="connsiteY3" fmla="*/ 864000 h 864000"/>
              <a:gd name="connsiteX4" fmla="*/ 0 w 864000"/>
              <a:gd name="connsiteY4" fmla="*/ 864000 h 864000"/>
              <a:gd name="connsiteX5" fmla="*/ 0 w 864000"/>
              <a:gd name="connsiteY5" fmla="*/ 432000 h 864000"/>
              <a:gd name="connsiteX6" fmla="*/ 432000 w 864000"/>
              <a:gd name="connsiteY6" fmla="*/ 432000 h 864000"/>
              <a:gd name="connsiteX7" fmla="*/ 432000 w 864000"/>
              <a:gd name="connsiteY7" fmla="*/ 0 h 864000"/>
              <a:gd name="connsiteX0" fmla="*/ 43200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864000 h 864000"/>
              <a:gd name="connsiteX3" fmla="*/ 0 w 864000"/>
              <a:gd name="connsiteY3" fmla="*/ 864000 h 864000"/>
              <a:gd name="connsiteX4" fmla="*/ 0 w 864000"/>
              <a:gd name="connsiteY4" fmla="*/ 432000 h 864000"/>
              <a:gd name="connsiteX5" fmla="*/ 432000 w 864000"/>
              <a:gd name="connsiteY5" fmla="*/ 432000 h 864000"/>
              <a:gd name="connsiteX6" fmla="*/ 432000 w 864000"/>
              <a:gd name="connsiteY6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000" h="864000">
                <a:moveTo>
                  <a:pt x="432000" y="0"/>
                </a:moveTo>
                <a:lnTo>
                  <a:pt x="864000" y="0"/>
                </a:lnTo>
                <a:lnTo>
                  <a:pt x="864000" y="864000"/>
                </a:lnTo>
                <a:lnTo>
                  <a:pt x="0" y="864000"/>
                </a:lnTo>
                <a:lnTo>
                  <a:pt x="0" y="432000"/>
                </a:lnTo>
                <a:lnTo>
                  <a:pt x="432000" y="432000"/>
                </a:lnTo>
                <a:lnTo>
                  <a:pt x="432000" y="0"/>
                </a:lnTo>
                <a:close/>
              </a:path>
            </a:pathLst>
          </a:custGeom>
          <a:blipFill>
            <a:blip r:embed="rId5"/>
            <a:stretch>
              <a:fillRect l="-569665" t="-213755" r="-267724" b="-24454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3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sv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BCCD1F0-4F91-41CE-8AFB-BCDEDD96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62" y="432000"/>
            <a:ext cx="11325600" cy="57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dirty="0"/>
              <a:t>כותרת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4A2B09-D63C-4717-837F-7D22257C2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337" y="1186886"/>
            <a:ext cx="11325663" cy="466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479AC6-7600-A6FA-B959-822FC32A0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5747" y="6062389"/>
            <a:ext cx="1640306" cy="29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1">
              <a:defRPr sz="1000" baseline="0">
                <a:solidFill>
                  <a:schemeClr val="tx1"/>
                </a:solidFill>
                <a:latin typeface="Ping HL Regular" pitchFamily="50" charset="-79"/>
                <a:cs typeface="Ping HL Regular" pitchFamily="50" charset="-79"/>
              </a:defRPr>
            </a:lvl1pPr>
          </a:lstStyle>
          <a:p>
            <a:endParaRPr lang="en-US" dirty="0"/>
          </a:p>
        </p:txBody>
      </p:sp>
      <p:sp>
        <p:nvSpPr>
          <p:cNvPr id="3" name="מציין מיקום של מספר שקופית 4">
            <a:extLst>
              <a:ext uri="{FF2B5EF4-FFF2-40B4-BE49-F238E27FC236}">
                <a16:creationId xmlns:a16="http://schemas.microsoft.com/office/drawing/2014/main" id="{3274D2DD-562F-98F1-BEB7-E19552B55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6665" y="6090965"/>
            <a:ext cx="513335" cy="266646"/>
          </a:xfrm>
          <a:prstGeom prst="rect">
            <a:avLst/>
          </a:prstGeom>
        </p:spPr>
        <p:txBody>
          <a:bodyPr/>
          <a:lstStyle>
            <a:lvl1pPr>
              <a:defRPr sz="1000" b="0" baseline="0">
                <a:solidFill>
                  <a:schemeClr val="accent1"/>
                </a:solidFill>
                <a:latin typeface="Ping HL Regular" pitchFamily="50" charset="-79"/>
                <a:cs typeface="Ping HL Regular" pitchFamily="50" charset="-79"/>
              </a:defRPr>
            </a:lvl1pPr>
          </a:lstStyle>
          <a:p>
            <a:fld id="{B5B3E878-58D2-4220-9CE1-865025A3B9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08ACEB3-918D-DA05-8267-1A314E8DD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5045" y="6062389"/>
            <a:ext cx="3700955" cy="295221"/>
          </a:xfrm>
          <a:prstGeom prst="rect">
            <a:avLst/>
          </a:prstGeom>
        </p:spPr>
        <p:txBody>
          <a:bodyPr/>
          <a:lstStyle>
            <a:lvl1pPr algn="l" rtl="1">
              <a:defRPr sz="1000" baseline="0">
                <a:solidFill>
                  <a:schemeClr val="tx1"/>
                </a:solidFill>
                <a:latin typeface="Ping HL Regular" pitchFamily="50" charset="-79"/>
                <a:cs typeface="Ping HL Regular" pitchFamily="50" charset="-79"/>
              </a:defRPr>
            </a:lvl1pPr>
          </a:lstStyle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0" r:id="rId2"/>
    <p:sldLayoutId id="2147483785" r:id="rId3"/>
  </p:sldLayoutIdLst>
  <p:hf hdr="0" dt="0"/>
  <p:txStyles>
    <p:titleStyle>
      <a:lvl1pPr algn="r" defTabSz="914400" rtl="1" eaLnBrk="1" latinLnBrk="0" hangingPunct="1">
        <a:lnSpc>
          <a:spcPts val="4400"/>
        </a:lnSpc>
        <a:spcBef>
          <a:spcPct val="0"/>
        </a:spcBef>
        <a:buNone/>
        <a:defRPr sz="3600" b="0" kern="1200" baseline="0">
          <a:solidFill>
            <a:schemeClr val="tx1"/>
          </a:solidFill>
          <a:latin typeface="Ping HL Bold" pitchFamily="50" charset="-79"/>
          <a:ea typeface="+mj-ea"/>
          <a:cs typeface="Ping HL Bold" pitchFamily="50" charset="-79"/>
        </a:defRPr>
      </a:lvl1pPr>
    </p:titleStyle>
    <p:bodyStyle>
      <a:lvl1pPr marL="0" indent="0" algn="r" defTabSz="914400" rtl="1" eaLnBrk="1" latinLnBrk="0" hangingPunct="1">
        <a:lnSpc>
          <a:spcPts val="3000"/>
        </a:lnSpc>
        <a:spcBef>
          <a:spcPts val="1200"/>
        </a:spcBef>
        <a:buSzPct val="80000"/>
        <a:buFont typeface="Wingdings 2" panose="05020102010507070707" pitchFamily="18" charset="2"/>
        <a:buNone/>
        <a:defRPr sz="2200" b="0" kern="1200">
          <a:solidFill>
            <a:schemeClr val="tx1"/>
          </a:solidFill>
          <a:latin typeface="Ping HL Regular" pitchFamily="50" charset="-79"/>
          <a:ea typeface="+mn-ea"/>
          <a:cs typeface="Ping HL Regular" pitchFamily="50" charset="-79"/>
        </a:defRPr>
      </a:lvl1pPr>
      <a:lvl2pPr marL="288000" indent="-288000" algn="r" defTabSz="914400" rtl="1" eaLnBrk="1" latinLnBrk="0" hangingPunct="1">
        <a:lnSpc>
          <a:spcPts val="2600"/>
        </a:lnSpc>
        <a:spcBef>
          <a:spcPts val="1000"/>
        </a:spcBef>
        <a:buClr>
          <a:schemeClr val="accent1"/>
        </a:buClr>
        <a:buSzPct val="125000"/>
        <a:buFontTx/>
        <a:buBlip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</a:buBlip>
        <a:defRPr sz="2000" kern="1200" baseline="0">
          <a:solidFill>
            <a:schemeClr val="tx1"/>
          </a:solidFill>
          <a:latin typeface="Ping HL Regular" pitchFamily="50" charset="-79"/>
          <a:ea typeface="+mn-ea"/>
          <a:cs typeface="Ping HL Regular" pitchFamily="50" charset="-79"/>
        </a:defRPr>
      </a:lvl2pPr>
      <a:lvl3pPr marL="540000" indent="-252000" algn="r" defTabSz="914400" rtl="1" eaLnBrk="1" latinLnBrk="0" hangingPunct="1">
        <a:lnSpc>
          <a:spcPts val="2400"/>
        </a:lnSpc>
        <a:spcBef>
          <a:spcPts val="800"/>
        </a:spcBef>
        <a:buClr>
          <a:schemeClr val="accent3"/>
        </a:buClr>
        <a:buSzPct val="125000"/>
        <a:buFontTx/>
        <a:buBlip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1800" kern="1200">
          <a:solidFill>
            <a:schemeClr val="tx1"/>
          </a:solidFill>
          <a:latin typeface="Ping HL Regular" pitchFamily="50" charset="-79"/>
          <a:ea typeface="+mn-ea"/>
          <a:cs typeface="Ping HL Regular" pitchFamily="50" charset="-79"/>
        </a:defRPr>
      </a:lvl3pPr>
      <a:lvl4pPr marL="792000" indent="-252000" algn="r" defTabSz="914400" rtl="1" eaLnBrk="1" latinLnBrk="0" hangingPunct="1">
        <a:lnSpc>
          <a:spcPts val="2200"/>
        </a:lnSpc>
        <a:spcBef>
          <a:spcPts val="800"/>
        </a:spcBef>
        <a:buClr>
          <a:schemeClr val="accent5"/>
        </a:buClr>
        <a:buSzPct val="125000"/>
        <a:buFontTx/>
        <a:buBlip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1600" kern="1200">
          <a:solidFill>
            <a:schemeClr val="tx1"/>
          </a:solidFill>
          <a:latin typeface="Ping HL Regular" pitchFamily="50" charset="-79"/>
          <a:ea typeface="+mn-ea"/>
          <a:cs typeface="Ping HL Regular" pitchFamily="50" charset="-79"/>
        </a:defRPr>
      </a:lvl4pPr>
      <a:lvl5pPr marL="0" indent="0" algn="r" defTabSz="914400" rtl="1" eaLnBrk="1" latinLnBrk="0" hangingPunct="1">
        <a:lnSpc>
          <a:spcPts val="1800"/>
        </a:lnSpc>
        <a:spcBef>
          <a:spcPts val="600"/>
        </a:spcBef>
        <a:buFontTx/>
        <a:buNone/>
        <a:defRPr lang="en-US" sz="1200" kern="1200" dirty="0" smtClean="0">
          <a:solidFill>
            <a:schemeClr val="bg1">
              <a:lumMod val="50000"/>
            </a:schemeClr>
          </a:solidFill>
          <a:latin typeface="Ping HL Regular" pitchFamily="50" charset="-79"/>
          <a:ea typeface="+mn-ea"/>
          <a:cs typeface="Ping HL Regular" pitchFamily="50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1" userDrawn="1">
          <p15:clr>
            <a:srgbClr val="F26B43"/>
          </p15:clr>
        </p15:guide>
        <p15:guide id="4" pos="7407" userDrawn="1">
          <p15:clr>
            <a:srgbClr val="F26B43"/>
          </p15:clr>
        </p15:guide>
        <p15:guide id="5" orient="horz" pos="4047" userDrawn="1">
          <p15:clr>
            <a:srgbClr val="F26B43"/>
          </p15:clr>
        </p15:guide>
        <p15:guide id="6" orient="horz" pos="271" userDrawn="1">
          <p15:clr>
            <a:srgbClr val="F26B43"/>
          </p15:clr>
        </p15:guide>
        <p15:guide id="7" pos="5110" userDrawn="1">
          <p15:clr>
            <a:srgbClr val="F26B43"/>
          </p15:clr>
        </p15:guide>
        <p15:guide id="8" pos="2570" userDrawn="1">
          <p15:clr>
            <a:srgbClr val="F26B43"/>
          </p15:clr>
        </p15:guide>
        <p15:guide id="9" orient="horz" pos="3690" userDrawn="1">
          <p15:clr>
            <a:srgbClr val="F26B43"/>
          </p15:clr>
        </p15:guide>
        <p15:guide id="10" orient="horz" pos="636" userDrawn="1">
          <p15:clr>
            <a:srgbClr val="F26B43"/>
          </p15:clr>
        </p15:guide>
        <p15:guide id="11" orient="horz" pos="744" userDrawn="1">
          <p15:clr>
            <a:srgbClr val="F26B43"/>
          </p15:clr>
        </p15:guide>
        <p15:guide id="12" orient="horz" pos="3952" userDrawn="1">
          <p15:clr>
            <a:srgbClr val="F26B43"/>
          </p15:clr>
        </p15:guide>
        <p15:guide id="13" pos="2026" userDrawn="1">
          <p15:clr>
            <a:srgbClr val="F26B43"/>
          </p15:clr>
        </p15:guide>
        <p15:guide id="14" orient="horz" pos="1253" userDrawn="1">
          <p15:clr>
            <a:srgbClr val="F26B43"/>
          </p15:clr>
        </p15:guide>
        <p15:guide id="15" orient="horz" pos="3521" userDrawn="1">
          <p15:clr>
            <a:srgbClr val="F26B43"/>
          </p15:clr>
        </p15:guide>
        <p15:guide id="16" orient="horz" pos="2954" userDrawn="1">
          <p15:clr>
            <a:srgbClr val="F26B43"/>
          </p15:clr>
        </p15:guide>
        <p15:guide id="17" pos="6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.sv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.sv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sv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sv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.sv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471FAB0-AD5B-0926-B853-D256F797B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custGeom>
            <a:avLst/>
            <a:gdLst>
              <a:gd name="connsiteX0" fmla="*/ 110490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143000 h 6858000"/>
              <a:gd name="connsiteX3" fmla="*/ 3429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11049000" y="0"/>
                </a:moveTo>
                <a:lnTo>
                  <a:pt x="12192000" y="0"/>
                </a:lnTo>
                <a:lnTo>
                  <a:pt x="12192000" y="1143000"/>
                </a:lnTo>
                <a:lnTo>
                  <a:pt x="3429000" y="6858000"/>
                </a:lnTo>
                <a:lnTo>
                  <a:pt x="0" y="6858000"/>
                </a:lnTo>
                <a:lnTo>
                  <a:pt x="0" y="3429000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DD2CD05-6930-38EF-23CA-6AC437246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63232" y="-65664"/>
            <a:ext cx="12320649" cy="6989327"/>
            <a:chOff x="-63232" y="-65664"/>
            <a:chExt cx="12320649" cy="6989327"/>
          </a:xfrm>
          <a:solidFill>
            <a:schemeClr val="bg1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CFEA924-37DD-1D36-80C5-BF292B0A2C3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3232" y="3429000"/>
              <a:ext cx="3492232" cy="3494663"/>
              <a:chOff x="-63232" y="3429000"/>
              <a:chExt cx="3492232" cy="3494663"/>
            </a:xfrm>
            <a:grpFill/>
          </p:grpSpPr>
          <p:grpSp>
            <p:nvGrpSpPr>
              <p:cNvPr id="28" name="Graphic 41">
                <a:extLst>
                  <a:ext uri="{FF2B5EF4-FFF2-40B4-BE49-F238E27FC236}">
                    <a16:creationId xmlns:a16="http://schemas.microsoft.com/office/drawing/2014/main" id="{49F8C7FC-4B89-F43C-70A0-D31BFB03EE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3429000"/>
                <a:ext cx="3429000" cy="3429000"/>
                <a:chOff x="0" y="3429000"/>
                <a:chExt cx="3429000" cy="3429000"/>
              </a:xfrm>
              <a:grpFill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407605D-D0EC-3684-DFD7-4BF661BD0C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0" y="6353175"/>
                  <a:ext cx="3429000" cy="504825"/>
                </a:xfrm>
                <a:custGeom>
                  <a:avLst/>
                  <a:gdLst>
                    <a:gd name="connsiteX0" fmla="*/ 0 w 3429000"/>
                    <a:gd name="connsiteY0" fmla="*/ 504825 h 504825"/>
                    <a:gd name="connsiteX1" fmla="*/ 0 w 3429000"/>
                    <a:gd name="connsiteY1" fmla="*/ 0 h 504825"/>
                    <a:gd name="connsiteX2" fmla="*/ 3429000 w 3429000"/>
                    <a:gd name="connsiteY2" fmla="*/ 0 h 504825"/>
                    <a:gd name="connsiteX3" fmla="*/ 3429000 w 3429000"/>
                    <a:gd name="connsiteY3" fmla="*/ 504825 h 504825"/>
                    <a:gd name="connsiteX4" fmla="*/ 0 w 3429000"/>
                    <a:gd name="connsiteY4" fmla="*/ 504825 h 504825"/>
                    <a:gd name="connsiteX5" fmla="*/ 0 w 3429000"/>
                    <a:gd name="connsiteY5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0" h="504825">
                      <a:moveTo>
                        <a:pt x="0" y="504825"/>
                      </a:moveTo>
                      <a:lnTo>
                        <a:pt x="0" y="0"/>
                      </a:lnTo>
                      <a:lnTo>
                        <a:pt x="3429000" y="0"/>
                      </a:lnTo>
                      <a:lnTo>
                        <a:pt x="3429000" y="504825"/>
                      </a:lnTo>
                      <a:lnTo>
                        <a:pt x="0" y="504825"/>
                      </a:lnTo>
                      <a:lnTo>
                        <a:pt x="0" y="504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F94CF06-74F2-7D58-3E2C-94CF97E7C1B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0" y="3429000"/>
                  <a:ext cx="504825" cy="3429000"/>
                </a:xfrm>
                <a:custGeom>
                  <a:avLst/>
                  <a:gdLst>
                    <a:gd name="connsiteX0" fmla="*/ 0 w 504825"/>
                    <a:gd name="connsiteY0" fmla="*/ 0 h 3429000"/>
                    <a:gd name="connsiteX1" fmla="*/ 504825 w 504825"/>
                    <a:gd name="connsiteY1" fmla="*/ 0 h 3429000"/>
                    <a:gd name="connsiteX2" fmla="*/ 504825 w 504825"/>
                    <a:gd name="connsiteY2" fmla="*/ 3429000 h 3429000"/>
                    <a:gd name="connsiteX3" fmla="*/ 0 w 504825"/>
                    <a:gd name="connsiteY3" fmla="*/ 3429000 h 3429000"/>
                    <a:gd name="connsiteX4" fmla="*/ 0 w 504825"/>
                    <a:gd name="connsiteY4" fmla="*/ 0 h 3429000"/>
                    <a:gd name="connsiteX5" fmla="*/ 0 w 504825"/>
                    <a:gd name="connsiteY5" fmla="*/ 0 h 342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825" h="3429000">
                      <a:moveTo>
                        <a:pt x="0" y="0"/>
                      </a:moveTo>
                      <a:lnTo>
                        <a:pt x="504825" y="0"/>
                      </a:lnTo>
                      <a:lnTo>
                        <a:pt x="504825" y="3429000"/>
                      </a:lnTo>
                      <a:lnTo>
                        <a:pt x="0" y="342900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5B935EE-92E3-1CF1-7C42-D31E4E8EF7A7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-63232" y="3429000"/>
                <a:ext cx="3490633" cy="3494663"/>
                <a:chOff x="-63232" y="3429000"/>
                <a:chExt cx="3490633" cy="3494663"/>
              </a:xfrm>
              <a:grp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0D19B38-6949-F68B-61E9-370BFC28B17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-63230" y="3429000"/>
                  <a:ext cx="131324" cy="34913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C135C2A-949E-C8E5-603B-76A9D1202DC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1616423" y="5112684"/>
                  <a:ext cx="131324" cy="3490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39F763E-6DFF-556C-A3B8-511B4EB0231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1049000" y="-65664"/>
              <a:ext cx="1208417" cy="1209575"/>
              <a:chOff x="11049000" y="-65664"/>
              <a:chExt cx="1208417" cy="1209575"/>
            </a:xfrm>
            <a:grpFill/>
          </p:grpSpPr>
          <p:grpSp>
            <p:nvGrpSpPr>
              <p:cNvPr id="22" name="Graphic 41">
                <a:extLst>
                  <a:ext uri="{FF2B5EF4-FFF2-40B4-BE49-F238E27FC236}">
                    <a16:creationId xmlns:a16="http://schemas.microsoft.com/office/drawing/2014/main" id="{C29576DC-186C-387B-1165-CE5E70C670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11049000" y="0"/>
                <a:ext cx="1143000" cy="1143000"/>
                <a:chOff x="11049000" y="0"/>
                <a:chExt cx="1143000" cy="1143000"/>
              </a:xfrm>
              <a:grpFill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D7D32A7-5170-B04D-BA7C-03AC8DB901C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1763375" y="0"/>
                  <a:ext cx="428625" cy="1143000"/>
                </a:xfrm>
                <a:custGeom>
                  <a:avLst/>
                  <a:gdLst>
                    <a:gd name="connsiteX0" fmla="*/ 428625 w 428625"/>
                    <a:gd name="connsiteY0" fmla="*/ 1143000 h 1143000"/>
                    <a:gd name="connsiteX1" fmla="*/ 0 w 428625"/>
                    <a:gd name="connsiteY1" fmla="*/ 1143000 h 1143000"/>
                    <a:gd name="connsiteX2" fmla="*/ 0 w 428625"/>
                    <a:gd name="connsiteY2" fmla="*/ 0 h 1143000"/>
                    <a:gd name="connsiteX3" fmla="*/ 428625 w 428625"/>
                    <a:gd name="connsiteY3" fmla="*/ 0 h 1143000"/>
                    <a:gd name="connsiteX4" fmla="*/ 428625 w 428625"/>
                    <a:gd name="connsiteY4" fmla="*/ 1143000 h 1143000"/>
                    <a:gd name="connsiteX5" fmla="*/ 428625 w 428625"/>
                    <a:gd name="connsiteY5" fmla="*/ 1143000 h 114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8625" h="1143000">
                      <a:moveTo>
                        <a:pt x="428625" y="1143000"/>
                      </a:moveTo>
                      <a:lnTo>
                        <a:pt x="0" y="1143000"/>
                      </a:lnTo>
                      <a:lnTo>
                        <a:pt x="0" y="0"/>
                      </a:lnTo>
                      <a:lnTo>
                        <a:pt x="428625" y="0"/>
                      </a:lnTo>
                      <a:lnTo>
                        <a:pt x="428625" y="1143000"/>
                      </a:lnTo>
                      <a:lnTo>
                        <a:pt x="428625" y="11430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479A8F7-A760-A09A-92D1-DC6A685FCD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1049000" y="0"/>
                  <a:ext cx="1143000" cy="428625"/>
                </a:xfrm>
                <a:custGeom>
                  <a:avLst/>
                  <a:gdLst>
                    <a:gd name="connsiteX0" fmla="*/ 0 w 1143000"/>
                    <a:gd name="connsiteY0" fmla="*/ 428625 h 428625"/>
                    <a:gd name="connsiteX1" fmla="*/ 0 w 1143000"/>
                    <a:gd name="connsiteY1" fmla="*/ 0 h 428625"/>
                    <a:gd name="connsiteX2" fmla="*/ 1143000 w 1143000"/>
                    <a:gd name="connsiteY2" fmla="*/ 0 h 428625"/>
                    <a:gd name="connsiteX3" fmla="*/ 1143000 w 1143000"/>
                    <a:gd name="connsiteY3" fmla="*/ 428625 h 428625"/>
                    <a:gd name="connsiteX4" fmla="*/ 0 w 1143000"/>
                    <a:gd name="connsiteY4" fmla="*/ 428625 h 428625"/>
                    <a:gd name="connsiteX5" fmla="*/ 0 w 1143000"/>
                    <a:gd name="connsiteY5" fmla="*/ 428625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3000" h="428625">
                      <a:moveTo>
                        <a:pt x="0" y="428625"/>
                      </a:moveTo>
                      <a:lnTo>
                        <a:pt x="0" y="0"/>
                      </a:lnTo>
                      <a:lnTo>
                        <a:pt x="1143000" y="0"/>
                      </a:lnTo>
                      <a:lnTo>
                        <a:pt x="1143000" y="428625"/>
                      </a:lnTo>
                      <a:lnTo>
                        <a:pt x="0" y="428625"/>
                      </a:lnTo>
                      <a:lnTo>
                        <a:pt x="0" y="4286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D5263-0E83-1C3E-6A10-D98F32FDDCD3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 rot="10800000">
                <a:off x="11049305" y="-65664"/>
                <a:ext cx="1208112" cy="1209575"/>
                <a:chOff x="-63234" y="5714089"/>
                <a:chExt cx="1208112" cy="1209575"/>
              </a:xfrm>
              <a:grpFill/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4D44177-3EDB-228E-F851-BA8D5BEAD5A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-63230" y="5714089"/>
                  <a:ext cx="131324" cy="11439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F1D17B3-241C-7AA2-4358-F419B706182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475160" y="6253946"/>
                  <a:ext cx="131324" cy="12081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3" name="Graphic 2" descr="לוגו רשות החדשנות">
            <a:extLst>
              <a:ext uri="{FF2B5EF4-FFF2-40B4-BE49-F238E27FC236}">
                <a16:creationId xmlns:a16="http://schemas.microsoft.com/office/drawing/2014/main" id="{7FE50A44-9E6A-2DAF-9504-25628EFF12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998" y="420786"/>
            <a:ext cx="3510000" cy="97242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644ADA22-0459-FC30-D9AC-5B8E7B04E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1009" y="4776262"/>
            <a:ext cx="8662365" cy="734071"/>
          </a:xfrm>
        </p:spPr>
        <p:txBody>
          <a:bodyPr/>
          <a:lstStyle/>
          <a:p>
            <a:r>
              <a:rPr lang="he-IL" sz="3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ing HL Medium" pitchFamily="50" charset="-79"/>
                <a:cs typeface="+mn-cs"/>
              </a:rPr>
              <a:t>4 שבועות לתוך מבצע שאגת הארי</a:t>
            </a:r>
            <a:endParaRPr lang="en-US" sz="38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Ping HL Medium" pitchFamily="50" charset="-79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9AF4F-64AC-650C-94CE-7BF65AAD0FB2}"/>
              </a:ext>
            </a:extLst>
          </p:cNvPr>
          <p:cNvSpPr txBox="1"/>
          <p:nvPr/>
        </p:nvSpPr>
        <p:spPr>
          <a:xfrm>
            <a:off x="3230218" y="3832680"/>
            <a:ext cx="85331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ng HL Bold" pitchFamily="50" charset="-79"/>
                <a:ea typeface="+mj-ea"/>
                <a:cs typeface="Ping HL Bold" pitchFamily="50" charset="-79"/>
              </a:rPr>
              <a:t>סקר חברות ההייטק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ng HL Bold" pitchFamily="50" charset="-79"/>
              <a:ea typeface="+mj-ea"/>
              <a:cs typeface="Ping HL Bold" pitchFamily="50" charset="-79"/>
            </a:endParaRPr>
          </a:p>
        </p:txBody>
      </p:sp>
      <p:sp>
        <p:nvSpPr>
          <p:cNvPr id="35" name="Date">
            <a:extLst>
              <a:ext uri="{FF2B5EF4-FFF2-40B4-BE49-F238E27FC236}">
                <a16:creationId xmlns:a16="http://schemas.microsoft.com/office/drawing/2014/main" id="{3C07D73A-702C-B78B-67C3-A7EDD785F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9967" y="5761199"/>
            <a:ext cx="2863407" cy="734071"/>
          </a:xfrm>
        </p:spPr>
        <p:txBody>
          <a:bodyPr anchor="b"/>
          <a:lstStyle/>
          <a:p>
            <a:r>
              <a:rPr lang="he-IL" sz="3200" dirty="0">
                <a:solidFill>
                  <a:schemeClr val="bg2"/>
                </a:solidFill>
                <a:cs typeface="+mn-cs"/>
              </a:rPr>
              <a:t>מרץ 2026</a:t>
            </a:r>
            <a:endParaRPr lang="en-US" sz="320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2" name="Embargo" hidden="1">
            <a:extLst>
              <a:ext uri="{FF2B5EF4-FFF2-40B4-BE49-F238E27FC236}">
                <a16:creationId xmlns:a16="http://schemas.microsoft.com/office/drawing/2014/main" id="{EFE218E7-1B92-D922-A556-A38B0D015F8C}"/>
              </a:ext>
            </a:extLst>
          </p:cNvPr>
          <p:cNvSpPr txBox="1">
            <a:spLocks/>
          </p:cNvSpPr>
          <p:nvPr/>
        </p:nvSpPr>
        <p:spPr>
          <a:xfrm>
            <a:off x="2008496" y="2914180"/>
            <a:ext cx="8175008" cy="7340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1" eaLnBrk="1" latinLnBrk="0" hangingPunct="1">
              <a:lnSpc>
                <a:spcPts val="3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None/>
              <a:defRPr sz="2800" b="0" kern="1200" baseline="0">
                <a:solidFill>
                  <a:schemeClr val="accent6"/>
                </a:solidFill>
                <a:latin typeface="Ping HL Medium" pitchFamily="50" charset="-79"/>
                <a:ea typeface="+mn-ea"/>
                <a:cs typeface="Ping HL Medium" pitchFamily="50" charset="-79"/>
              </a:defRPr>
            </a:lvl1pPr>
            <a:lvl2pPr marL="457200" indent="0" algn="ct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5000"/>
              <a:buFontTx/>
              <a:buNone/>
              <a:defRPr sz="2000" kern="1200" baseline="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2pPr>
            <a:lvl3pPr marL="914400" indent="0" algn="ctr" defTabSz="914400" rtl="1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accent3"/>
              </a:buClr>
              <a:buSzPct val="125000"/>
              <a:buFontTx/>
              <a:buNone/>
              <a:defRPr sz="18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3pPr>
            <a:lvl4pPr marL="1371600" indent="0" algn="ctr" defTabSz="914400" rtl="1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5"/>
              </a:buClr>
              <a:buSzPct val="125000"/>
              <a:buFontTx/>
              <a:buNone/>
              <a:defRPr sz="16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4pPr>
            <a:lvl5pPr marL="1828800" indent="0" algn="ctr" defTabSz="914400" rtl="1" eaLnBrk="1" latinLnBrk="0" hangingPunct="1">
              <a:lnSpc>
                <a:spcPts val="1800"/>
              </a:lnSpc>
              <a:spcBef>
                <a:spcPts val="600"/>
              </a:spcBef>
              <a:buFontTx/>
              <a:buNone/>
              <a:defRPr lang="en-US" sz="1600" kern="1200">
                <a:solidFill>
                  <a:schemeClr val="bg1">
                    <a:lumMod val="50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000" dirty="0">
                <a:solidFill>
                  <a:schemeClr val="tx1"/>
                </a:solidFill>
                <a:highlight>
                  <a:srgbClr val="FFFF00"/>
                </a:highlight>
                <a:cs typeface="+mn-cs"/>
              </a:rPr>
              <a:t>סקר זה תחת אמברגו עד ליום ב' 30.3.2026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0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D445F-B945-1918-DE35-320307515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985CFE98-64EB-9487-B0FC-531BAB4DC9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5609" y="204764"/>
            <a:ext cx="11251416" cy="5762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 defTabSz="914400" rtl="1" eaLnBrk="1" latinLnBrk="0" hangingPunct="1">
              <a:lnSpc>
                <a:spcPts val="44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Ping HL Bold" pitchFamily="50" charset="-79"/>
                <a:ea typeface="+mj-ea"/>
                <a:cs typeface="Ping HL Bold" pitchFamily="50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42% מהחברות המשיבות דיווחו על עיכובים משמעותיים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</a:b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בעמידת החברה ביעדי הפיתוח או השקת המוצר</a:t>
            </a:r>
            <a:endParaRPr kumimoji="0" lang="en-US" sz="28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ing HL Bold" pitchFamily="50" charset="-79"/>
              <a:ea typeface="+mj-ea"/>
              <a:cs typeface="Ping HL Bold" pitchFamily="50" charset="-79"/>
            </a:endParaRP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87D208C-8A7D-5C58-8B5F-E96225B37EEF}"/>
              </a:ext>
            </a:extLst>
          </p:cNvPr>
          <p:cNvSpPr txBox="1">
            <a:spLocks/>
          </p:cNvSpPr>
          <p:nvPr/>
        </p:nvSpPr>
        <p:spPr>
          <a:xfrm>
            <a:off x="7134985" y="1238607"/>
            <a:ext cx="4622042" cy="576263"/>
          </a:xfrm>
          <a:prstGeom prst="rect">
            <a:avLst/>
          </a:prstGeom>
        </p:spPr>
        <p:txBody>
          <a:bodyPr vert="horz" lIns="91440" tIns="45720" rIns="126000" bIns="45720" rtlCol="0">
            <a:noAutofit/>
          </a:bodyPr>
          <a:lstStyle>
            <a:lvl1pPr marL="0" indent="0" algn="r" defTabSz="914400" rtl="1" eaLnBrk="1" latinLnBrk="0" hangingPunct="1">
              <a:lnSpc>
                <a:spcPts val="3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None/>
              <a:defRPr sz="2200" b="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1pPr>
            <a:lvl2pPr marL="288000" indent="-2880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 baseline="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2pPr>
            <a:lvl3pPr marL="540000" indent="-252000" algn="r" defTabSz="914400" rtl="1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accent3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3pPr>
            <a:lvl4pPr marL="792000" indent="-252000" algn="r" defTabSz="914400" rtl="1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5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4pPr>
            <a:lvl5pPr marL="0" indent="0" algn="r" defTabSz="914400" rtl="1" eaLnBrk="1" latinLnBrk="0" hangingPunct="1">
              <a:lnSpc>
                <a:spcPts val="1800"/>
              </a:lnSpc>
              <a:spcBef>
                <a:spcPts val="600"/>
              </a:spcBef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800" dirty="0"/>
              <a:t>בקרב 87% מהחברות דווח על עיכוב כלשהו בעמידה ביעדי הפיתוח או השקת המוצר. 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he-IL" sz="1800" spc="-20" dirty="0"/>
          </a:p>
        </p:txBody>
      </p:sp>
      <p:graphicFrame>
        <p:nvGraphicFramePr>
          <p:cNvPr id="21" name="Chart 20" descr="גרף - האם המלחמה משפיעה על עמידת החברה ביעדי הפיתוח או השקת המוצר?">
            <a:extLst>
              <a:ext uri="{FF2B5EF4-FFF2-40B4-BE49-F238E27FC236}">
                <a16:creationId xmlns:a16="http://schemas.microsoft.com/office/drawing/2014/main" id="{BB0E1926-71BC-4076-8EC7-888240395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294287"/>
              </p:ext>
            </p:extLst>
          </p:nvPr>
        </p:nvGraphicFramePr>
        <p:xfrm>
          <a:off x="6686550" y="1895475"/>
          <a:ext cx="5070477" cy="311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F7B52539-AABA-6390-7C6B-5AE7708F819E}"/>
              </a:ext>
            </a:extLst>
          </p:cNvPr>
          <p:cNvSpPr txBox="1">
            <a:spLocks/>
          </p:cNvSpPr>
          <p:nvPr/>
        </p:nvSpPr>
        <p:spPr>
          <a:xfrm>
            <a:off x="700351" y="1238607"/>
            <a:ext cx="5894886" cy="576263"/>
          </a:xfrm>
          <a:prstGeom prst="rect">
            <a:avLst/>
          </a:prstGeom>
        </p:spPr>
        <p:txBody>
          <a:bodyPr vert="horz" lIns="91440" tIns="45720" rIns="126000" bIns="45720" rtlCol="0">
            <a:noAutofit/>
          </a:bodyPr>
          <a:lstStyle>
            <a:lvl1pPr marL="0" indent="0" algn="r" defTabSz="914400" rtl="1" eaLnBrk="1" latinLnBrk="0" hangingPunct="1">
              <a:lnSpc>
                <a:spcPts val="3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None/>
              <a:defRPr sz="2200" b="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1pPr>
            <a:lvl2pPr marL="288000" indent="-2880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 baseline="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2pPr>
            <a:lvl3pPr marL="540000" indent="-252000" algn="r" defTabSz="914400" rtl="1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accent3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3pPr>
            <a:lvl4pPr marL="792000" indent="-252000" algn="r" defTabSz="914400" rtl="1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5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4pPr>
            <a:lvl5pPr marL="0" indent="0" algn="r" defTabSz="914400" rtl="1" eaLnBrk="1" latinLnBrk="0" hangingPunct="1">
              <a:lnSpc>
                <a:spcPts val="1800"/>
              </a:lnSpc>
              <a:spcBef>
                <a:spcPts val="600"/>
              </a:spcBef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800" dirty="0"/>
              <a:t>שיעור החברות הקטנות, המעסיקות עד 10 עובדים, שחוו עיכוב משמעותי, גבוה מיתר הקבוצות ועומד על 51%.</a:t>
            </a:r>
          </a:p>
        </p:txBody>
      </p:sp>
      <p:graphicFrame>
        <p:nvGraphicFramePr>
          <p:cNvPr id="22" name="Chart 21" descr="גרף - התפלגות חברות לפי מידת העיכוב שחוו בעמידה ביעדי הפיתוח או השקת המוצר, לפי גודל החברה&#10;">
            <a:extLst>
              <a:ext uri="{FF2B5EF4-FFF2-40B4-BE49-F238E27FC236}">
                <a16:creationId xmlns:a16="http://schemas.microsoft.com/office/drawing/2014/main" id="{F67FAF17-95F7-5594-FED7-B7E1943591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513453"/>
              </p:ext>
            </p:extLst>
          </p:nvPr>
        </p:nvGraphicFramePr>
        <p:xfrm>
          <a:off x="482619" y="1895473"/>
          <a:ext cx="6112617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32">
            <a:extLst>
              <a:ext uri="{FF2B5EF4-FFF2-40B4-BE49-F238E27FC236}">
                <a16:creationId xmlns:a16="http://schemas.microsoft.com/office/drawing/2014/main" id="{93DFEA0B-8251-08C8-D0F4-50E1BA1AA08F}"/>
              </a:ext>
            </a:extLst>
          </p:cNvPr>
          <p:cNvSpPr txBox="1"/>
          <p:nvPr/>
        </p:nvSpPr>
        <p:spPr>
          <a:xfrm>
            <a:off x="407709" y="5583486"/>
            <a:ext cx="3854534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0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מקור: סקר חברות הייטק מרץ 2026, רשות החדשנות.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53F8A2-7481-D528-4446-31FECC59F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9F61F0E-8750-BED5-7354-6465D8B57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4011" y="6088517"/>
            <a:ext cx="4622042" cy="185284"/>
          </a:xfrm>
        </p:spPr>
        <p:txBody>
          <a:bodyPr/>
          <a:lstStyle/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2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8C6A3-0DD5-D9F3-0A42-D1B490D94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550EDC43-1A45-BFC8-3541-0121E2E367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5609" y="204764"/>
            <a:ext cx="11251416" cy="5762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 defTabSz="914400" rtl="1" eaLnBrk="1" latinLnBrk="0" hangingPunct="1">
              <a:lnSpc>
                <a:spcPts val="44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Ping HL Bold" pitchFamily="50" charset="-79"/>
                <a:ea typeface="+mj-ea"/>
                <a:cs typeface="Ping HL Bold" pitchFamily="50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22% מהחברות דיווחו שכבר דחו באופן משמעותי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</a:b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עמידה ביעד מוצרי בעקבות המלחמה</a:t>
            </a:r>
            <a:endParaRPr kumimoji="0" lang="en-US" sz="28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ing HL Bold" pitchFamily="50" charset="-79"/>
              <a:ea typeface="+mj-ea"/>
              <a:cs typeface="Ping HL Bold" pitchFamily="50" charset="-79"/>
            </a:endParaRP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156676D2-4D0D-10D3-46E4-3B8D31355BA8}"/>
              </a:ext>
            </a:extLst>
          </p:cNvPr>
          <p:cNvSpPr txBox="1">
            <a:spLocks/>
          </p:cNvSpPr>
          <p:nvPr/>
        </p:nvSpPr>
        <p:spPr>
          <a:xfrm>
            <a:off x="7206915" y="1238607"/>
            <a:ext cx="4550111" cy="576263"/>
          </a:xfrm>
          <a:prstGeom prst="rect">
            <a:avLst/>
          </a:prstGeom>
        </p:spPr>
        <p:txBody>
          <a:bodyPr vert="horz" lIns="91440" tIns="45720" rIns="126000" bIns="45720" rtlCol="0">
            <a:noAutofit/>
          </a:bodyPr>
          <a:lstStyle>
            <a:lvl1pPr marL="0" indent="0" algn="r" defTabSz="914400" rtl="1" eaLnBrk="1" latinLnBrk="0" hangingPunct="1">
              <a:lnSpc>
                <a:spcPts val="3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None/>
              <a:defRPr sz="2200" b="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1pPr>
            <a:lvl2pPr marL="288000" indent="-2880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 baseline="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2pPr>
            <a:lvl3pPr marL="540000" indent="-252000" algn="r" defTabSz="914400" rtl="1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accent3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3pPr>
            <a:lvl4pPr marL="792000" indent="-252000" algn="r" defTabSz="914400" rtl="1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5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4pPr>
            <a:lvl5pPr marL="0" indent="0" algn="r" defTabSz="914400" rtl="1" eaLnBrk="1" latinLnBrk="0" hangingPunct="1">
              <a:lnSpc>
                <a:spcPts val="1800"/>
              </a:lnSpc>
              <a:spcBef>
                <a:spcPts val="600"/>
              </a:spcBef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800" dirty="0"/>
              <a:t>67% מהחברות דחו השקה או עמידה ביעד בעקבות המלחמה בהיקף כלשהו (דחיה קצרה או דחיה משמעותית) 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he-IL" sz="1800" spc="-20" dirty="0"/>
          </a:p>
        </p:txBody>
      </p:sp>
      <p:graphicFrame>
        <p:nvGraphicFramePr>
          <p:cNvPr id="2" name="Chart 1" descr="גרף - האם החברה כבר דחתה השקה, פיתוח או יעד מוצר בעקבות המלחמה?&#10;">
            <a:extLst>
              <a:ext uri="{FF2B5EF4-FFF2-40B4-BE49-F238E27FC236}">
                <a16:creationId xmlns:a16="http://schemas.microsoft.com/office/drawing/2014/main" id="{3FF5F2F5-17C3-2E59-9A30-8B84ECB0F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821265"/>
              </p:ext>
            </p:extLst>
          </p:nvPr>
        </p:nvGraphicFramePr>
        <p:xfrm>
          <a:off x="6686550" y="2149786"/>
          <a:ext cx="5070478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07E81605-D64A-6F94-2551-C1B4440B98B1}"/>
              </a:ext>
            </a:extLst>
          </p:cNvPr>
          <p:cNvSpPr txBox="1">
            <a:spLocks/>
          </p:cNvSpPr>
          <p:nvPr/>
        </p:nvSpPr>
        <p:spPr>
          <a:xfrm>
            <a:off x="700351" y="1238607"/>
            <a:ext cx="5894886" cy="911180"/>
          </a:xfrm>
          <a:prstGeom prst="rect">
            <a:avLst/>
          </a:prstGeom>
        </p:spPr>
        <p:txBody>
          <a:bodyPr vert="horz" lIns="91440" tIns="45720" rIns="126000" bIns="45720" rtlCol="0">
            <a:noAutofit/>
          </a:bodyPr>
          <a:lstStyle>
            <a:lvl1pPr marL="0" indent="0" algn="r" defTabSz="914400" rtl="1" eaLnBrk="1" latinLnBrk="0" hangingPunct="1">
              <a:lnSpc>
                <a:spcPts val="3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None/>
              <a:defRPr sz="2200" b="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1pPr>
            <a:lvl2pPr marL="288000" indent="-2880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 baseline="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2pPr>
            <a:lvl3pPr marL="540000" indent="-252000" algn="r" defTabSz="914400" rtl="1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accent3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3pPr>
            <a:lvl4pPr marL="792000" indent="-252000" algn="r" defTabSz="914400" rtl="1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5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4pPr>
            <a:lvl5pPr marL="0" indent="0" algn="r" defTabSz="914400" rtl="1" eaLnBrk="1" latinLnBrk="0" hangingPunct="1">
              <a:lnSpc>
                <a:spcPts val="1800"/>
              </a:lnSpc>
              <a:spcBef>
                <a:spcPts val="600"/>
              </a:spcBef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800" dirty="0"/>
              <a:t>ככל שהחברות מעסיקות פחות עובדים כך הן מושפעות </a:t>
            </a:r>
            <a:r>
              <a:rPr lang="he-IL" sz="1800" spc="-20" dirty="0"/>
              <a:t>יותר מהמצב. 27% מהחברות המעסיקות עד 10 עובדים השיבו שכבר דחו השקה או עמידה ביעד באופן משמעותי.</a:t>
            </a:r>
          </a:p>
        </p:txBody>
      </p:sp>
      <p:graphicFrame>
        <p:nvGraphicFramePr>
          <p:cNvPr id="3" name="Chart 2" descr="גרף - התפלגות חברות לפי מידת העיכוב שכבר חוו בהשקת מוצר, פיתוח או עמידה ביעד, לפי גודל החברה &#10;">
            <a:extLst>
              <a:ext uri="{FF2B5EF4-FFF2-40B4-BE49-F238E27FC236}">
                <a16:creationId xmlns:a16="http://schemas.microsoft.com/office/drawing/2014/main" id="{2318D2C3-7690-188A-038A-CE94506B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794998"/>
              </p:ext>
            </p:extLst>
          </p:nvPr>
        </p:nvGraphicFramePr>
        <p:xfrm>
          <a:off x="360907" y="2177716"/>
          <a:ext cx="6573773" cy="32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TextBox 32">
            <a:extLst>
              <a:ext uri="{FF2B5EF4-FFF2-40B4-BE49-F238E27FC236}">
                <a16:creationId xmlns:a16="http://schemas.microsoft.com/office/drawing/2014/main" id="{CDEE2F0F-DF3B-00A5-BA1E-174550557B8E}"/>
              </a:ext>
            </a:extLst>
          </p:cNvPr>
          <p:cNvSpPr txBox="1"/>
          <p:nvPr/>
        </p:nvSpPr>
        <p:spPr>
          <a:xfrm>
            <a:off x="407709" y="5583486"/>
            <a:ext cx="3854534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0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מקור: סקר חברות הייטק מרץ 2026, רשות החדשנות.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818D5F-6120-1FB7-26F0-55D1D5499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AE589B-BB88-7261-A721-B952C5678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4011" y="6088517"/>
            <a:ext cx="4622042" cy="185284"/>
          </a:xfrm>
        </p:spPr>
        <p:txBody>
          <a:bodyPr/>
          <a:lstStyle/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8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DEB02-C867-D3FB-C09A-0B8CABDBB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7AF4ADF4-F7AE-1303-DBF7-430792BD04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5609" y="204764"/>
            <a:ext cx="11251416" cy="5762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 defTabSz="914400" rtl="1" eaLnBrk="1" latinLnBrk="0" hangingPunct="1">
              <a:lnSpc>
                <a:spcPts val="44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Ping HL Bold" pitchFamily="50" charset="-79"/>
                <a:ea typeface="+mj-ea"/>
                <a:cs typeface="Ping HL Bold" pitchFamily="50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41% מהחברות המשיבות הן חברות מייצרות</a:t>
            </a:r>
            <a:b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</a:b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מתוכן כ-65% מהחברות עושות זאת בישראל</a:t>
            </a:r>
            <a:endParaRPr kumimoji="0" lang="en-US" sz="28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ing HL Bold" pitchFamily="50" charset="-79"/>
              <a:ea typeface="+mj-ea"/>
              <a:cs typeface="Ping HL Bold" pitchFamily="50" charset="-79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08F00FD-9E7B-6453-3FCF-D6C087687291}"/>
              </a:ext>
            </a:extLst>
          </p:cNvPr>
          <p:cNvSpPr txBox="1">
            <a:spLocks/>
          </p:cNvSpPr>
          <p:nvPr/>
        </p:nvSpPr>
        <p:spPr>
          <a:xfrm>
            <a:off x="6310227" y="1238608"/>
            <a:ext cx="5446799" cy="1437686"/>
          </a:xfrm>
          <a:prstGeom prst="rect">
            <a:avLst/>
          </a:prstGeom>
        </p:spPr>
        <p:txBody>
          <a:bodyPr vert="horz" lIns="91440" tIns="45720" rIns="126000" bIns="45720" rtlCol="0">
            <a:noAutofit/>
          </a:bodyPr>
          <a:lstStyle>
            <a:lvl1pPr marL="0" indent="0" algn="r" defTabSz="914400" rtl="1" eaLnBrk="1" latinLnBrk="0" hangingPunct="1">
              <a:lnSpc>
                <a:spcPts val="3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None/>
              <a:defRPr sz="2200" b="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1pPr>
            <a:lvl2pPr marL="288000" indent="-2880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 baseline="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2pPr>
            <a:lvl3pPr marL="540000" indent="-252000" algn="r" defTabSz="914400" rtl="1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accent3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3pPr>
            <a:lvl4pPr marL="792000" indent="-252000" algn="r" defTabSz="914400" rtl="1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5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4pPr>
            <a:lvl5pPr marL="0" indent="0" algn="r" defTabSz="914400" rtl="1" eaLnBrk="1" latinLnBrk="0" hangingPunct="1">
              <a:lnSpc>
                <a:spcPts val="1800"/>
              </a:lnSpc>
              <a:spcBef>
                <a:spcPts val="600"/>
              </a:spcBef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800" dirty="0"/>
              <a:t>כ-41% מהחברות שהשיבו לסקר הן חברות שמייצרות.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800" dirty="0"/>
              <a:t>כ-26% מהחברות מייצרות בישראל וכ-10% מהחברות מייצרות בישראל ובחו"ל.</a:t>
            </a:r>
          </a:p>
        </p:txBody>
      </p:sp>
      <p:graphicFrame>
        <p:nvGraphicFramePr>
          <p:cNvPr id="15" name="Chart 14" descr="גרף - האם החברה מייצרת?">
            <a:extLst>
              <a:ext uri="{FF2B5EF4-FFF2-40B4-BE49-F238E27FC236}">
                <a16:creationId xmlns:a16="http://schemas.microsoft.com/office/drawing/2014/main" id="{33610A0A-A91B-F8C9-E1E6-15B8D7A7F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066540"/>
              </p:ext>
            </p:extLst>
          </p:nvPr>
        </p:nvGraphicFramePr>
        <p:xfrm>
          <a:off x="631551" y="1180768"/>
          <a:ext cx="5678676" cy="3896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1" name="Graphic 20">
            <a:extLst>
              <a:ext uri="{FF2B5EF4-FFF2-40B4-BE49-F238E27FC236}">
                <a16:creationId xmlns:a16="http://schemas.microsoft.com/office/drawing/2014/main" id="{C9DAAD74-E888-71C5-AFB4-FC893BEB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78018" y="2987475"/>
            <a:ext cx="1714500" cy="1714500"/>
          </a:xfrm>
          <a:prstGeom prst="rect">
            <a:avLst/>
          </a:prstGeom>
        </p:spPr>
      </p:pic>
      <p:sp>
        <p:nvSpPr>
          <p:cNvPr id="2" name="TextBox 32">
            <a:extLst>
              <a:ext uri="{FF2B5EF4-FFF2-40B4-BE49-F238E27FC236}">
                <a16:creationId xmlns:a16="http://schemas.microsoft.com/office/drawing/2014/main" id="{D0E13766-96AD-333C-971F-06A307E1DDEF}"/>
              </a:ext>
            </a:extLst>
          </p:cNvPr>
          <p:cNvSpPr txBox="1"/>
          <p:nvPr/>
        </p:nvSpPr>
        <p:spPr>
          <a:xfrm>
            <a:off x="407709" y="5583486"/>
            <a:ext cx="3854534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0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מקור: סקר חברות הייטק מרץ 2026, רשות החדשנות.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F1D82B4-6F07-447C-BE86-55E7A0E9F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232C39E-90C4-90AC-1822-86887F344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4011" y="6088517"/>
            <a:ext cx="4622042" cy="185284"/>
          </a:xfrm>
        </p:spPr>
        <p:txBody>
          <a:bodyPr/>
          <a:lstStyle/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4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B9A43-1957-EB58-F52B-6C8D2A914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DBA6CB9-653D-8CBA-4394-2D7C708F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06413"/>
            <a:ext cx="11195050" cy="576262"/>
          </a:xfrm>
        </p:spPr>
        <p:txBody>
          <a:bodyPr/>
          <a:lstStyle/>
          <a:p>
            <a:r>
              <a:rPr lang="he-IL" dirty="0"/>
              <a:t>76% מהחברות המייצרות נפגעו בהיקף כלשהו ביכולת הייצור</a:t>
            </a: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4670F50F-2134-EC6C-0E13-CB5F4A3C7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13" y="1241839"/>
            <a:ext cx="5243511" cy="2187161"/>
          </a:xfrm>
        </p:spPr>
        <p:txBody>
          <a:bodyPr/>
          <a:lstStyle/>
          <a:p>
            <a:pPr algn="just">
              <a:lnSpc>
                <a:spcPts val="2200"/>
              </a:lnSpc>
            </a:pPr>
            <a:r>
              <a:rPr lang="he-IL" sz="1800" spc="-20" dirty="0"/>
              <a:t>בקרב 6% מהחברות המייצרות שהשיבו לסקר, הייצור הופסק לחלוטין. 24% מהחברות הללו דיווחו על פגיעה משמעותית ו-46% דיווחו על פגיעה חלקית.</a:t>
            </a:r>
          </a:p>
        </p:txBody>
      </p:sp>
      <p:graphicFrame>
        <p:nvGraphicFramePr>
          <p:cNvPr id="4" name="Chart 3" descr="גרף - האם הייצור בחברה נפגע בעקבות המצב?&#10;">
            <a:extLst>
              <a:ext uri="{FF2B5EF4-FFF2-40B4-BE49-F238E27FC236}">
                <a16:creationId xmlns:a16="http://schemas.microsoft.com/office/drawing/2014/main" id="{8AA06BD9-07DC-DD8C-F12E-36247652ACE0}"/>
              </a:ext>
              <a:ext uri="{147F2762-F138-4A5C-976F-8EAC2B608ADB}">
                <a16:predDERef xmlns:a16="http://schemas.microsoft.com/office/drawing/2014/main" pre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623256"/>
              </p:ext>
            </p:extLst>
          </p:nvPr>
        </p:nvGraphicFramePr>
        <p:xfrm>
          <a:off x="631551" y="1180767"/>
          <a:ext cx="5678676" cy="40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F094DB31-5608-9B49-B25C-A19854CCC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8018" y="2888146"/>
            <a:ext cx="1714500" cy="2038350"/>
          </a:xfrm>
          <a:prstGeom prst="rect">
            <a:avLst/>
          </a:prstGeom>
        </p:spPr>
      </p:pic>
      <p:sp>
        <p:nvSpPr>
          <p:cNvPr id="7" name="TextBox 32">
            <a:extLst>
              <a:ext uri="{FF2B5EF4-FFF2-40B4-BE49-F238E27FC236}">
                <a16:creationId xmlns:a16="http://schemas.microsoft.com/office/drawing/2014/main" id="{215ED7CE-7BBB-F970-C16A-052CE3740FC7}"/>
              </a:ext>
            </a:extLst>
          </p:cNvPr>
          <p:cNvSpPr txBox="1"/>
          <p:nvPr/>
        </p:nvSpPr>
        <p:spPr>
          <a:xfrm>
            <a:off x="407709" y="5183789"/>
            <a:ext cx="1134489" cy="28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2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(259 משיבים)</a:t>
            </a:r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id="{477ADE0B-ED4A-2B87-8B6D-5998C4012902}"/>
              </a:ext>
            </a:extLst>
          </p:cNvPr>
          <p:cNvSpPr txBox="1"/>
          <p:nvPr/>
        </p:nvSpPr>
        <p:spPr>
          <a:xfrm>
            <a:off x="407709" y="5583486"/>
            <a:ext cx="3854534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0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מקור: סקר חברות הייטק מרץ 2026, רשות החדשנות.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7E2F1AC-5352-0E22-7E79-E5FB9E530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4B95C6C-91FC-B187-AE52-5B86C393B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4011" y="6088517"/>
            <a:ext cx="4622042" cy="185284"/>
          </a:xfrm>
        </p:spPr>
        <p:txBody>
          <a:bodyPr/>
          <a:lstStyle/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8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DEA63-A37A-C42D-78EC-565D2A5CC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E8E0DEB9-2046-0C70-3627-350BF354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06413"/>
            <a:ext cx="11195050" cy="576262"/>
          </a:xfrm>
        </p:spPr>
        <p:txBody>
          <a:bodyPr/>
          <a:lstStyle/>
          <a:p>
            <a:r>
              <a:rPr lang="he-IL" dirty="0"/>
              <a:t>53% מהחברות חוו קשיים בייבוא ציוד או חומרי גלם בעקבות המלחמה</a:t>
            </a:r>
            <a:endParaRPr lang="en-US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3C064816-A0C9-487D-3197-74AB6C6806B0}"/>
              </a:ext>
            </a:extLst>
          </p:cNvPr>
          <p:cNvSpPr txBox="1">
            <a:spLocks/>
          </p:cNvSpPr>
          <p:nvPr/>
        </p:nvSpPr>
        <p:spPr>
          <a:xfrm>
            <a:off x="6310227" y="1238608"/>
            <a:ext cx="5446799" cy="1437686"/>
          </a:xfrm>
          <a:prstGeom prst="rect">
            <a:avLst/>
          </a:prstGeom>
        </p:spPr>
        <p:txBody>
          <a:bodyPr vert="horz" lIns="91440" tIns="45720" rIns="126000" bIns="45720" rtlCol="0">
            <a:noAutofit/>
          </a:bodyPr>
          <a:lstStyle>
            <a:lvl1pPr marL="0" indent="0" algn="r" defTabSz="914400" rtl="1" eaLnBrk="1" latinLnBrk="0" hangingPunct="1">
              <a:lnSpc>
                <a:spcPts val="3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None/>
              <a:defRPr sz="2200" b="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1pPr>
            <a:lvl2pPr marL="288000" indent="-2880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 baseline="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2pPr>
            <a:lvl3pPr marL="540000" indent="-252000" algn="r" defTabSz="914400" rtl="1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accent3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3pPr>
            <a:lvl4pPr marL="792000" indent="-252000" algn="r" defTabSz="914400" rtl="1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5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4pPr>
            <a:lvl5pPr marL="0" indent="0" algn="r" defTabSz="914400" rtl="1" eaLnBrk="1" latinLnBrk="0" hangingPunct="1">
              <a:lnSpc>
                <a:spcPts val="1800"/>
              </a:lnSpc>
              <a:spcBef>
                <a:spcPts val="600"/>
              </a:spcBef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800" dirty="0"/>
              <a:t>25% מהחברות חוו עיכובים קלים בייבוא, כ-20% חוו עיכובים משמעותיים ו-8% מהחברות חוו עצירה של חלק מהאספקה.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800" dirty="0"/>
              <a:t>83% מהחברות שמייצרות דיווחו על פגיעה בייבוא ביחס ל-31% מהחברות שאינן מייצרות. יתכן ומציאות זו על רקע תלות גבוהה יותר של אותן החברות בחומרי גלם וציוד.</a:t>
            </a:r>
          </a:p>
        </p:txBody>
      </p:sp>
      <p:graphicFrame>
        <p:nvGraphicFramePr>
          <p:cNvPr id="10" name="Chart 9" descr="גרף - האם החברה חווה קשיים בייבוא רכיבים/ ציוד/ חומרי גלם בעקבות המלחמה?&#10;">
            <a:extLst>
              <a:ext uri="{FF2B5EF4-FFF2-40B4-BE49-F238E27FC236}">
                <a16:creationId xmlns:a16="http://schemas.microsoft.com/office/drawing/2014/main" id="{9A3B8FAE-49EB-DCDD-FAF5-528EDAA14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278879"/>
              </p:ext>
            </p:extLst>
          </p:nvPr>
        </p:nvGraphicFramePr>
        <p:xfrm>
          <a:off x="631552" y="1191401"/>
          <a:ext cx="5678676" cy="418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2E2A693D-0658-9AED-DC30-B2CDC798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9456" y="3722010"/>
            <a:ext cx="1571625" cy="1571625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FEA0C8BD-FAD5-3414-9398-5D419112B2DE}"/>
              </a:ext>
            </a:extLst>
          </p:cNvPr>
          <p:cNvSpPr txBox="1"/>
          <p:nvPr/>
        </p:nvSpPr>
        <p:spPr>
          <a:xfrm>
            <a:off x="5239912" y="3799046"/>
            <a:ext cx="602508" cy="304788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kern="1200" dirty="0">
                <a:solidFill>
                  <a:schemeClr val="tx1"/>
                </a:solidFill>
                <a:latin typeface="Ping HL Bold" pitchFamily="50" charset="-79"/>
                <a:cs typeface="Ping HL Bold" pitchFamily="50" charset="-79"/>
              </a:rPr>
              <a:t>8%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6BF2D154-D86C-501E-7650-AA5C53469B71}"/>
              </a:ext>
            </a:extLst>
          </p:cNvPr>
          <p:cNvSpPr txBox="1"/>
          <p:nvPr/>
        </p:nvSpPr>
        <p:spPr>
          <a:xfrm>
            <a:off x="3792062" y="3196821"/>
            <a:ext cx="779346" cy="281407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kern="1200" dirty="0">
                <a:solidFill>
                  <a:schemeClr val="tx1"/>
                </a:solidFill>
                <a:latin typeface="Ping HL Bold" pitchFamily="50" charset="-79"/>
                <a:cs typeface="Ping HL Bold" pitchFamily="50" charset="-79"/>
              </a:rPr>
              <a:t>19.5</a:t>
            </a:r>
            <a:r>
              <a:rPr lang="he-IL" sz="1600" kern="1200" dirty="0"/>
              <a:t>%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3453E9EF-477D-BA58-D969-4BA9B1F160AF}"/>
              </a:ext>
            </a:extLst>
          </p:cNvPr>
          <p:cNvSpPr txBox="1"/>
          <p:nvPr/>
        </p:nvSpPr>
        <p:spPr>
          <a:xfrm>
            <a:off x="2527715" y="2860134"/>
            <a:ext cx="602507" cy="304788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kern="1200" dirty="0">
                <a:solidFill>
                  <a:schemeClr val="tx1"/>
                </a:solidFill>
                <a:latin typeface="Ping HL Bold" pitchFamily="50" charset="-79"/>
                <a:cs typeface="Ping HL Bold" pitchFamily="50" charset="-79"/>
              </a:rPr>
              <a:t>25</a:t>
            </a:r>
            <a:r>
              <a:rPr lang="he-IL" sz="1600" kern="1200" dirty="0"/>
              <a:t>%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D2796937-5D24-8B00-8E51-AFF854B13AE0}"/>
              </a:ext>
            </a:extLst>
          </p:cNvPr>
          <p:cNvSpPr txBox="1"/>
          <p:nvPr/>
        </p:nvSpPr>
        <p:spPr>
          <a:xfrm>
            <a:off x="1182155" y="1652622"/>
            <a:ext cx="602507" cy="304829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kern="1200" dirty="0">
                <a:solidFill>
                  <a:schemeClr val="tx1"/>
                </a:solidFill>
                <a:latin typeface="Ping HL Bold" pitchFamily="50" charset="-79"/>
                <a:cs typeface="Ping HL Bold" pitchFamily="50" charset="-79"/>
              </a:rPr>
              <a:t>47%</a:t>
            </a: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FF79B2EF-0C75-A421-B863-B411523C7732}"/>
              </a:ext>
            </a:extLst>
          </p:cNvPr>
          <p:cNvSpPr txBox="1"/>
          <p:nvPr/>
        </p:nvSpPr>
        <p:spPr>
          <a:xfrm>
            <a:off x="407709" y="5583486"/>
            <a:ext cx="3854534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0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מקור: סקר חברות הייטק מרץ 2026, רשות החדשנות.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85FA20-BE32-49A1-BD56-A93DFBB7B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D91EA06-53F7-18CE-CFED-EBE8C3768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4011" y="6082256"/>
            <a:ext cx="4622042" cy="185284"/>
          </a:xfrm>
        </p:spPr>
        <p:txBody>
          <a:bodyPr/>
          <a:lstStyle/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10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75A6A-69AF-9F3A-4B8C-702E13EEB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762C6717-71C7-93B2-0963-ECCB828507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5609" y="204764"/>
            <a:ext cx="11251416" cy="5762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 defTabSz="914400" rtl="1" eaLnBrk="1" latinLnBrk="0" hangingPunct="1">
              <a:lnSpc>
                <a:spcPts val="44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Ping HL Bold" pitchFamily="50" charset="-79"/>
                <a:ea typeface="+mj-ea"/>
                <a:cs typeface="Ping HL Bold" pitchFamily="50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12% מהחברות צופות שהתמשכות המצב הביטחוני </a:t>
            </a:r>
            <a:b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</a:b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עשויה להביא לסגירת החברה</a:t>
            </a:r>
            <a:endParaRPr kumimoji="0" lang="en-US" sz="28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ing HL Bold" pitchFamily="50" charset="-79"/>
              <a:ea typeface="+mj-ea"/>
              <a:cs typeface="Ping HL Bold" pitchFamily="50" charset="-79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8FDA15C-0908-AF0B-D13B-B2A30A7F86B7}"/>
              </a:ext>
            </a:extLst>
          </p:cNvPr>
          <p:cNvSpPr txBox="1">
            <a:spLocks/>
          </p:cNvSpPr>
          <p:nvPr/>
        </p:nvSpPr>
        <p:spPr>
          <a:xfrm>
            <a:off x="7547212" y="1238607"/>
            <a:ext cx="4209814" cy="576263"/>
          </a:xfrm>
          <a:prstGeom prst="rect">
            <a:avLst/>
          </a:prstGeom>
        </p:spPr>
        <p:txBody>
          <a:bodyPr vert="horz" lIns="91440" tIns="45720" rIns="126000" bIns="45720" rtlCol="0">
            <a:noAutofit/>
          </a:bodyPr>
          <a:lstStyle>
            <a:lvl1pPr marL="0" indent="0" algn="r" defTabSz="914400" rtl="1" eaLnBrk="1" latinLnBrk="0" hangingPunct="1">
              <a:lnSpc>
                <a:spcPts val="3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None/>
              <a:defRPr sz="2200" b="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1pPr>
            <a:lvl2pPr marL="288000" indent="-2880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 baseline="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2pPr>
            <a:lvl3pPr marL="540000" indent="-252000" algn="r" defTabSz="914400" rtl="1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accent3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3pPr>
            <a:lvl4pPr marL="792000" indent="-252000" algn="r" defTabSz="914400" rtl="1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5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4pPr>
            <a:lvl5pPr marL="0" indent="0" algn="r" defTabSz="914400" rtl="1" eaLnBrk="1" latinLnBrk="0" hangingPunct="1">
              <a:lnSpc>
                <a:spcPts val="1800"/>
              </a:lnSpc>
              <a:spcBef>
                <a:spcPts val="600"/>
              </a:spcBef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800" dirty="0"/>
              <a:t>13% מהחברות צופות שהתמשכות המצב הביטחוני לא תשפיע על פעילות החברה כלל. 34% מהחברות צופות האטה בפעילות 22% דחיית פרויקטים ו-18% צמצום בפעילות או בכוח אדם.</a:t>
            </a:r>
          </a:p>
        </p:txBody>
      </p:sp>
      <p:graphicFrame>
        <p:nvGraphicFramePr>
          <p:cNvPr id="2" name="Chart 1" descr="גרף - אם המצב הביטחוני יימשך עוד חודש, כיצד צפויה פעילות החברה להשתנות?&#10;">
            <a:extLst>
              <a:ext uri="{FF2B5EF4-FFF2-40B4-BE49-F238E27FC236}">
                <a16:creationId xmlns:a16="http://schemas.microsoft.com/office/drawing/2014/main" id="{315B8709-47CC-31A7-1AD5-670F0B56E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641356"/>
              </p:ext>
            </p:extLst>
          </p:nvPr>
        </p:nvGraphicFramePr>
        <p:xfrm>
          <a:off x="6929460" y="2782329"/>
          <a:ext cx="5182330" cy="256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C4AFEC9-D3AD-BC64-ED1D-50F0F92B6DC0}"/>
              </a:ext>
            </a:extLst>
          </p:cNvPr>
          <p:cNvSpPr txBox="1">
            <a:spLocks/>
          </p:cNvSpPr>
          <p:nvPr/>
        </p:nvSpPr>
        <p:spPr>
          <a:xfrm>
            <a:off x="700351" y="1238607"/>
            <a:ext cx="6506564" cy="911180"/>
          </a:xfrm>
          <a:prstGeom prst="rect">
            <a:avLst/>
          </a:prstGeom>
        </p:spPr>
        <p:txBody>
          <a:bodyPr vert="horz" lIns="91440" tIns="45720" rIns="126000" bIns="45720" rtlCol="0">
            <a:noAutofit/>
          </a:bodyPr>
          <a:lstStyle>
            <a:lvl1pPr marL="0" indent="0" algn="r" defTabSz="914400" rtl="1" eaLnBrk="1" latinLnBrk="0" hangingPunct="1">
              <a:lnSpc>
                <a:spcPts val="3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None/>
              <a:defRPr sz="2200" b="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1pPr>
            <a:lvl2pPr marL="288000" indent="-2880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 baseline="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2pPr>
            <a:lvl3pPr marL="540000" indent="-252000" algn="r" defTabSz="914400" rtl="1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accent3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3pPr>
            <a:lvl4pPr marL="792000" indent="-252000" algn="r" defTabSz="914400" rtl="1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5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4pPr>
            <a:lvl5pPr marL="0" indent="0" algn="r" defTabSz="914400" rtl="1" eaLnBrk="1" latinLnBrk="0" hangingPunct="1">
              <a:lnSpc>
                <a:spcPts val="1800"/>
              </a:lnSpc>
              <a:spcBef>
                <a:spcPts val="600"/>
              </a:spcBef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800" dirty="0"/>
              <a:t>חברות קטנות המעסיקות עד 10 עובדים צופות השפעה הכי משמעותית של התמשכות המצב על פעילותן.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800" dirty="0"/>
              <a:t>17% מהן צופות שהתמשכות המצב עשויה להביא לסגירת החברה ו-40% מהן צופות צמצום פעילות או דחיית פרויקטים.</a:t>
            </a:r>
          </a:p>
        </p:txBody>
      </p:sp>
      <p:graphicFrame>
        <p:nvGraphicFramePr>
          <p:cNvPr id="3" name="Chart 2" descr="גרף - התפלגות חברות לפי השלכות צפויות להתמשכות הלחימה ולפי גודל החברה&#10;">
            <a:extLst>
              <a:ext uri="{FF2B5EF4-FFF2-40B4-BE49-F238E27FC236}">
                <a16:creationId xmlns:a16="http://schemas.microsoft.com/office/drawing/2014/main" id="{89841017-2077-F3AC-7405-E80A598E4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70838"/>
              </p:ext>
            </p:extLst>
          </p:nvPr>
        </p:nvGraphicFramePr>
        <p:xfrm>
          <a:off x="578068" y="2782329"/>
          <a:ext cx="6506563" cy="2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2">
            <a:extLst>
              <a:ext uri="{FF2B5EF4-FFF2-40B4-BE49-F238E27FC236}">
                <a16:creationId xmlns:a16="http://schemas.microsoft.com/office/drawing/2014/main" id="{50C944D6-DDA6-A953-61AC-BFA1954D8CE9}"/>
              </a:ext>
            </a:extLst>
          </p:cNvPr>
          <p:cNvSpPr txBox="1"/>
          <p:nvPr/>
        </p:nvSpPr>
        <p:spPr>
          <a:xfrm>
            <a:off x="407709" y="5583486"/>
            <a:ext cx="3854534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0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מקור: סקר חברות הייטק מרץ 2026, רשות החדשנות.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BD9A0ED-B2E6-23C6-996D-2858DD6F0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8DB208A-2092-9923-A047-0E06C0E3C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4011" y="6088517"/>
            <a:ext cx="4622042" cy="185284"/>
          </a:xfrm>
        </p:spPr>
        <p:txBody>
          <a:bodyPr/>
          <a:lstStyle/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1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A1891-2040-BD23-30C0-DD6CE17CE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5B667697-5023-771A-CE13-49FD07D417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5609" y="204764"/>
            <a:ext cx="11251416" cy="5762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 defTabSz="914400" rtl="1" eaLnBrk="1" latinLnBrk="0" hangingPunct="1">
              <a:lnSpc>
                <a:spcPts val="44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Ping HL Bold" pitchFamily="50" charset="-79"/>
                <a:ea typeface="+mj-ea"/>
                <a:cs typeface="Ping HL Bold" pitchFamily="50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31% מהחברות השיבו שהמצב גרם להן לשקול העברת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</a:b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פעילות לחו"ל. 9% מהחברות שקלו זאת אך החליטו שלא</a:t>
            </a:r>
            <a:endParaRPr kumimoji="0" lang="en-US" sz="28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ing HL Bold" pitchFamily="50" charset="-79"/>
              <a:ea typeface="+mj-ea"/>
              <a:cs typeface="Ping HL Bold" pitchFamily="50" charset="-79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45971F5-1C58-49FD-F5EA-DEB081D0D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1046" y="2638172"/>
            <a:ext cx="1885950" cy="2085975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C09F411-9DBC-41FE-AE2E-B25FBE80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973" y="1238607"/>
            <a:ext cx="4278053" cy="4454063"/>
          </a:xfrm>
        </p:spPr>
        <p:txBody>
          <a:bodyPr rIns="126000"/>
          <a:lstStyle/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e-IL" sz="1800" spc="-20" dirty="0"/>
              <a:t>ישנו מתאם בין הנכונות של חברה לשקול העברת פעילות לחו"ל לבין מידת ההשפעה של המצב על </a:t>
            </a:r>
            <a:r>
              <a:rPr lang="he-IL" sz="1800" spc="-30" dirty="0"/>
              <a:t>פעילותה. </a:t>
            </a:r>
            <a:br>
              <a:rPr lang="en-US" sz="1800" spc="-30" dirty="0"/>
            </a:br>
            <a:r>
              <a:rPr lang="he-IL" sz="1800" spc="-30" dirty="0"/>
              <a:t>25% מהחברות ששקלו להעביר פעילות לחו"ל </a:t>
            </a:r>
            <a:r>
              <a:rPr lang="he-IL" sz="1800" spc="-10" dirty="0"/>
              <a:t>הן כאלה שחוששות שהתמשכות המצב תביא לסגירתן.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e-IL" sz="1800" spc="-10" dirty="0"/>
              <a:t>כמו כן, ישנו מתאם בין הנכונות לשקול העברת פעילות לחו"ל לבין היותה של החברה מוכוונת לשוק הבינלאומי.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e-IL" sz="1800" spc="-30" dirty="0"/>
              <a:t>80% מהחברות ששוקלות להעביר פעילות לחו"ל פועלות בעיקר מול שווקים בינלאומיים (בהשוואה ל-55% בקרב אלו שלא שקלו העברת פעילות לחו"ל).</a:t>
            </a:r>
          </a:p>
        </p:txBody>
      </p:sp>
      <p:graphicFrame>
        <p:nvGraphicFramePr>
          <p:cNvPr id="11" name="Chart 10" descr="גרף - האם המלחמה גורמת לחברה לשקול העברת פעילות מחוץ לישראל?&#10;">
            <a:extLst>
              <a:ext uri="{FF2B5EF4-FFF2-40B4-BE49-F238E27FC236}">
                <a16:creationId xmlns:a16="http://schemas.microsoft.com/office/drawing/2014/main" id="{08FBC3B1-3DF3-C32B-99A6-1F2D3C5080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177381"/>
              </p:ext>
            </p:extLst>
          </p:nvPr>
        </p:nvGraphicFramePr>
        <p:xfrm>
          <a:off x="631550" y="1180768"/>
          <a:ext cx="4597736" cy="407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32">
            <a:extLst>
              <a:ext uri="{FF2B5EF4-FFF2-40B4-BE49-F238E27FC236}">
                <a16:creationId xmlns:a16="http://schemas.microsoft.com/office/drawing/2014/main" id="{4150131E-4BA6-8240-D7E9-4728C582601B}"/>
              </a:ext>
            </a:extLst>
          </p:cNvPr>
          <p:cNvSpPr txBox="1"/>
          <p:nvPr/>
        </p:nvSpPr>
        <p:spPr>
          <a:xfrm>
            <a:off x="407709" y="5583486"/>
            <a:ext cx="3854534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0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מקור: סקר חברות הייטק מרץ 2026, רשות החדשנות.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5617AB-95C3-F0B7-11A8-8AF13EDC2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0B7F862-E510-3D35-6A65-A7BECFDAF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4011" y="6088517"/>
            <a:ext cx="4622042" cy="185284"/>
          </a:xfrm>
        </p:spPr>
        <p:txBody>
          <a:bodyPr/>
          <a:lstStyle/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97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ED0A-5424-0F80-5D50-793D3BA4F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3207242-9AC9-4A04-16EF-DCA52D7A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custGeom>
            <a:avLst/>
            <a:gdLst>
              <a:gd name="connsiteX0" fmla="*/ 110490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143000 h 6858000"/>
              <a:gd name="connsiteX3" fmla="*/ 3429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11049000" y="0"/>
                </a:moveTo>
                <a:lnTo>
                  <a:pt x="12192000" y="0"/>
                </a:lnTo>
                <a:lnTo>
                  <a:pt x="12192000" y="1143000"/>
                </a:lnTo>
                <a:lnTo>
                  <a:pt x="3429000" y="6858000"/>
                </a:lnTo>
                <a:lnTo>
                  <a:pt x="0" y="6858000"/>
                </a:lnTo>
                <a:lnTo>
                  <a:pt x="0" y="3429000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1B1031A-3BCE-113B-C5E2-223884492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63232" y="-65664"/>
            <a:ext cx="12320649" cy="6989327"/>
            <a:chOff x="-63232" y="-65664"/>
            <a:chExt cx="12320649" cy="6989327"/>
          </a:xfrm>
          <a:solidFill>
            <a:schemeClr val="bg1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517EE3B-3B77-BD04-8DC7-3AD4C1D247B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3232" y="3429000"/>
              <a:ext cx="3492232" cy="3494663"/>
              <a:chOff x="-63232" y="3429000"/>
              <a:chExt cx="3492232" cy="3494663"/>
            </a:xfrm>
            <a:grpFill/>
          </p:grpSpPr>
          <p:grpSp>
            <p:nvGrpSpPr>
              <p:cNvPr id="28" name="Graphic 41">
                <a:extLst>
                  <a:ext uri="{FF2B5EF4-FFF2-40B4-BE49-F238E27FC236}">
                    <a16:creationId xmlns:a16="http://schemas.microsoft.com/office/drawing/2014/main" id="{A92A7180-A644-6A45-9520-A31DFBCE72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3429000"/>
                <a:ext cx="3429000" cy="3429000"/>
                <a:chOff x="0" y="3429000"/>
                <a:chExt cx="3429000" cy="3429000"/>
              </a:xfrm>
              <a:grpFill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D79E00AF-DD7B-33AB-E7D4-EA05FD0597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0" y="6353175"/>
                  <a:ext cx="3429000" cy="504825"/>
                </a:xfrm>
                <a:custGeom>
                  <a:avLst/>
                  <a:gdLst>
                    <a:gd name="connsiteX0" fmla="*/ 0 w 3429000"/>
                    <a:gd name="connsiteY0" fmla="*/ 504825 h 504825"/>
                    <a:gd name="connsiteX1" fmla="*/ 0 w 3429000"/>
                    <a:gd name="connsiteY1" fmla="*/ 0 h 504825"/>
                    <a:gd name="connsiteX2" fmla="*/ 3429000 w 3429000"/>
                    <a:gd name="connsiteY2" fmla="*/ 0 h 504825"/>
                    <a:gd name="connsiteX3" fmla="*/ 3429000 w 3429000"/>
                    <a:gd name="connsiteY3" fmla="*/ 504825 h 504825"/>
                    <a:gd name="connsiteX4" fmla="*/ 0 w 3429000"/>
                    <a:gd name="connsiteY4" fmla="*/ 504825 h 504825"/>
                    <a:gd name="connsiteX5" fmla="*/ 0 w 3429000"/>
                    <a:gd name="connsiteY5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0" h="504825">
                      <a:moveTo>
                        <a:pt x="0" y="504825"/>
                      </a:moveTo>
                      <a:lnTo>
                        <a:pt x="0" y="0"/>
                      </a:lnTo>
                      <a:lnTo>
                        <a:pt x="3429000" y="0"/>
                      </a:lnTo>
                      <a:lnTo>
                        <a:pt x="3429000" y="504825"/>
                      </a:lnTo>
                      <a:lnTo>
                        <a:pt x="0" y="504825"/>
                      </a:lnTo>
                      <a:lnTo>
                        <a:pt x="0" y="5048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7291B9F-2C34-A87B-FBC9-0B4AC676208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0" y="3429000"/>
                  <a:ext cx="504825" cy="3429000"/>
                </a:xfrm>
                <a:custGeom>
                  <a:avLst/>
                  <a:gdLst>
                    <a:gd name="connsiteX0" fmla="*/ 0 w 504825"/>
                    <a:gd name="connsiteY0" fmla="*/ 0 h 3429000"/>
                    <a:gd name="connsiteX1" fmla="*/ 504825 w 504825"/>
                    <a:gd name="connsiteY1" fmla="*/ 0 h 3429000"/>
                    <a:gd name="connsiteX2" fmla="*/ 504825 w 504825"/>
                    <a:gd name="connsiteY2" fmla="*/ 3429000 h 3429000"/>
                    <a:gd name="connsiteX3" fmla="*/ 0 w 504825"/>
                    <a:gd name="connsiteY3" fmla="*/ 3429000 h 3429000"/>
                    <a:gd name="connsiteX4" fmla="*/ 0 w 504825"/>
                    <a:gd name="connsiteY4" fmla="*/ 0 h 3429000"/>
                    <a:gd name="connsiteX5" fmla="*/ 0 w 504825"/>
                    <a:gd name="connsiteY5" fmla="*/ 0 h 342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825" h="3429000">
                      <a:moveTo>
                        <a:pt x="0" y="0"/>
                      </a:moveTo>
                      <a:lnTo>
                        <a:pt x="504825" y="0"/>
                      </a:lnTo>
                      <a:lnTo>
                        <a:pt x="504825" y="3429000"/>
                      </a:lnTo>
                      <a:lnTo>
                        <a:pt x="0" y="342900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2397F2F-A17C-E268-F153-09FF802FD9CA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-63232" y="3429000"/>
                <a:ext cx="3490633" cy="3494663"/>
                <a:chOff x="-63232" y="3429000"/>
                <a:chExt cx="3490633" cy="3494663"/>
              </a:xfrm>
              <a:grp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B00AB6E-404D-042C-765E-F1219AAF5C8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-63230" y="3429000"/>
                  <a:ext cx="131324" cy="34913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3859932-4431-382F-C4A0-CC69DB2B83F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1616423" y="5112684"/>
                  <a:ext cx="131324" cy="3490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D6B75B-43BB-F707-8ED6-A34BFAA5A67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1049000" y="-65664"/>
              <a:ext cx="1208417" cy="1209575"/>
              <a:chOff x="11049000" y="-65664"/>
              <a:chExt cx="1208417" cy="1209575"/>
            </a:xfrm>
            <a:grpFill/>
          </p:grpSpPr>
          <p:grpSp>
            <p:nvGrpSpPr>
              <p:cNvPr id="22" name="Graphic 41">
                <a:extLst>
                  <a:ext uri="{FF2B5EF4-FFF2-40B4-BE49-F238E27FC236}">
                    <a16:creationId xmlns:a16="http://schemas.microsoft.com/office/drawing/2014/main" id="{20AAFCE6-7D58-D3C0-46BA-F4EE638D7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11049000" y="0"/>
                <a:ext cx="1143000" cy="1143000"/>
                <a:chOff x="11049000" y="0"/>
                <a:chExt cx="1143000" cy="1143000"/>
              </a:xfrm>
              <a:grpFill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3C8BB753-6938-9114-9FD3-8AECF5E3552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1763375" y="0"/>
                  <a:ext cx="428625" cy="1143000"/>
                </a:xfrm>
                <a:custGeom>
                  <a:avLst/>
                  <a:gdLst>
                    <a:gd name="connsiteX0" fmla="*/ 428625 w 428625"/>
                    <a:gd name="connsiteY0" fmla="*/ 1143000 h 1143000"/>
                    <a:gd name="connsiteX1" fmla="*/ 0 w 428625"/>
                    <a:gd name="connsiteY1" fmla="*/ 1143000 h 1143000"/>
                    <a:gd name="connsiteX2" fmla="*/ 0 w 428625"/>
                    <a:gd name="connsiteY2" fmla="*/ 0 h 1143000"/>
                    <a:gd name="connsiteX3" fmla="*/ 428625 w 428625"/>
                    <a:gd name="connsiteY3" fmla="*/ 0 h 1143000"/>
                    <a:gd name="connsiteX4" fmla="*/ 428625 w 428625"/>
                    <a:gd name="connsiteY4" fmla="*/ 1143000 h 1143000"/>
                    <a:gd name="connsiteX5" fmla="*/ 428625 w 428625"/>
                    <a:gd name="connsiteY5" fmla="*/ 1143000 h 114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8625" h="1143000">
                      <a:moveTo>
                        <a:pt x="428625" y="1143000"/>
                      </a:moveTo>
                      <a:lnTo>
                        <a:pt x="0" y="1143000"/>
                      </a:lnTo>
                      <a:lnTo>
                        <a:pt x="0" y="0"/>
                      </a:lnTo>
                      <a:lnTo>
                        <a:pt x="428625" y="0"/>
                      </a:lnTo>
                      <a:lnTo>
                        <a:pt x="428625" y="1143000"/>
                      </a:lnTo>
                      <a:lnTo>
                        <a:pt x="428625" y="11430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9F2A333D-CAA1-AA89-FD63-59C62ADA5CD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1049000" y="0"/>
                  <a:ext cx="1143000" cy="428625"/>
                </a:xfrm>
                <a:custGeom>
                  <a:avLst/>
                  <a:gdLst>
                    <a:gd name="connsiteX0" fmla="*/ 0 w 1143000"/>
                    <a:gd name="connsiteY0" fmla="*/ 428625 h 428625"/>
                    <a:gd name="connsiteX1" fmla="*/ 0 w 1143000"/>
                    <a:gd name="connsiteY1" fmla="*/ 0 h 428625"/>
                    <a:gd name="connsiteX2" fmla="*/ 1143000 w 1143000"/>
                    <a:gd name="connsiteY2" fmla="*/ 0 h 428625"/>
                    <a:gd name="connsiteX3" fmla="*/ 1143000 w 1143000"/>
                    <a:gd name="connsiteY3" fmla="*/ 428625 h 428625"/>
                    <a:gd name="connsiteX4" fmla="*/ 0 w 1143000"/>
                    <a:gd name="connsiteY4" fmla="*/ 428625 h 428625"/>
                    <a:gd name="connsiteX5" fmla="*/ 0 w 1143000"/>
                    <a:gd name="connsiteY5" fmla="*/ 428625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3000" h="428625">
                      <a:moveTo>
                        <a:pt x="0" y="428625"/>
                      </a:moveTo>
                      <a:lnTo>
                        <a:pt x="0" y="0"/>
                      </a:lnTo>
                      <a:lnTo>
                        <a:pt x="1143000" y="0"/>
                      </a:lnTo>
                      <a:lnTo>
                        <a:pt x="1143000" y="428625"/>
                      </a:lnTo>
                      <a:lnTo>
                        <a:pt x="0" y="428625"/>
                      </a:lnTo>
                      <a:lnTo>
                        <a:pt x="0" y="4286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92CDC09-73DD-C269-6474-DF8BAECE0B43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 rot="10800000">
                <a:off x="11049305" y="-65664"/>
                <a:ext cx="1208112" cy="1209575"/>
                <a:chOff x="-63234" y="5714089"/>
                <a:chExt cx="1208112" cy="1209575"/>
              </a:xfrm>
              <a:grpFill/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BAEE192-DDC8-0CBF-5F26-BA04E98EAD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-63230" y="5714089"/>
                  <a:ext cx="131324" cy="11439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D82664A-851C-571A-5C5A-E2240FFD81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475160" y="6253946"/>
                  <a:ext cx="131324" cy="12081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itle 5">
            <a:extLst>
              <a:ext uri="{FF2B5EF4-FFF2-40B4-BE49-F238E27FC236}">
                <a16:creationId xmlns:a16="http://schemas.microsoft.com/office/drawing/2014/main" id="{5E7CA75F-FA53-AF50-7432-14B9634641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1975" y="-707589"/>
            <a:ext cx="11195050" cy="5762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914400" rtl="1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0" kern="1200" baseline="0">
                <a:solidFill>
                  <a:schemeClr val="bg1"/>
                </a:solidFill>
                <a:latin typeface="Ping HL Bold" pitchFamily="50" charset="-79"/>
                <a:ea typeface="+mj-ea"/>
                <a:cs typeface="Ping HL Bold" pitchFamily="50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ts val="5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תודות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ing HL Bold" pitchFamily="50" charset="-79"/>
              <a:ea typeface="+mj-ea"/>
              <a:cs typeface="Ping HL Bold" pitchFamily="50" charset="-79"/>
            </a:endParaRPr>
          </a:p>
        </p:txBody>
      </p:sp>
      <p:pic>
        <p:nvPicPr>
          <p:cNvPr id="2" name="Graphic 1" descr="לוגו רשות החדשנות">
            <a:extLst>
              <a:ext uri="{FF2B5EF4-FFF2-40B4-BE49-F238E27FC236}">
                <a16:creationId xmlns:a16="http://schemas.microsoft.com/office/drawing/2014/main" id="{815286C5-10D4-7921-47DC-2299EA6786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998" y="420786"/>
            <a:ext cx="3510000" cy="972421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25F4F191-2BAE-6A19-5950-D87D1E3FB9B5}"/>
              </a:ext>
            </a:extLst>
          </p:cNvPr>
          <p:cNvSpPr txBox="1">
            <a:spLocks/>
          </p:cNvSpPr>
          <p:nvPr/>
        </p:nvSpPr>
        <p:spPr>
          <a:xfrm>
            <a:off x="6946710" y="5841162"/>
            <a:ext cx="4810952" cy="512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ts val="3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None/>
              <a:defRPr sz="2800" b="0" kern="1200" baseline="0">
                <a:solidFill>
                  <a:schemeClr val="accent6"/>
                </a:solidFill>
                <a:latin typeface="Ping HL Medium" pitchFamily="50" charset="-79"/>
                <a:ea typeface="+mn-ea"/>
                <a:cs typeface="Ping HL Medium" pitchFamily="50" charset="-79"/>
              </a:defRPr>
            </a:lvl1pPr>
            <a:lvl2pPr marL="457200" indent="0" algn="ct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5000"/>
              <a:buFontTx/>
              <a:buNone/>
              <a:defRPr sz="2000" kern="1200" baseline="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2pPr>
            <a:lvl3pPr marL="914400" indent="0" algn="ctr" defTabSz="914400" rtl="1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accent3"/>
              </a:buClr>
              <a:buSzPct val="125000"/>
              <a:buFontTx/>
              <a:buNone/>
              <a:defRPr sz="18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3pPr>
            <a:lvl4pPr marL="1371600" indent="0" algn="ctr" defTabSz="914400" rtl="1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5"/>
              </a:buClr>
              <a:buSzPct val="125000"/>
              <a:buFontTx/>
              <a:buNone/>
              <a:defRPr sz="16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4pPr>
            <a:lvl5pPr marL="1828800" indent="0" algn="ctr" defTabSz="914400" rtl="1" eaLnBrk="1" latinLnBrk="0" hangingPunct="1">
              <a:lnSpc>
                <a:spcPts val="1800"/>
              </a:lnSpc>
              <a:spcBef>
                <a:spcPts val="600"/>
              </a:spcBef>
              <a:buFontTx/>
              <a:buNone/>
              <a:defRPr lang="en-US" sz="1600" kern="1200">
                <a:solidFill>
                  <a:schemeClr val="bg1">
                    <a:lumMod val="50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he-IL" sz="1200" dirty="0">
                <a:solidFill>
                  <a:schemeClr val="bg1"/>
                </a:solidFill>
              </a:rPr>
              <a:t>כתיבה ועריכה: אגף כלכלה ומחקר, חטיבת מדיניות - רשות החדשנות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he-IL" sz="1200" dirty="0">
                <a:solidFill>
                  <a:schemeClr val="bg1"/>
                </a:solidFill>
              </a:rPr>
              <a:t>עריכה גרפית: </a:t>
            </a:r>
            <a:r>
              <a:rPr lang="en-US" sz="1200" dirty="0">
                <a:solidFill>
                  <a:schemeClr val="bg1"/>
                </a:solidFill>
              </a:rPr>
              <a:t>Ayala Halevi Studio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8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434E6-AF83-3477-DC79-9231E2BB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B914D7E-2E32-676C-15AC-5CC8D5513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460627" y="1178661"/>
            <a:ext cx="6296400" cy="4098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D3AB4FDD-5230-A37D-C169-31E12E01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06413"/>
            <a:ext cx="11195050" cy="576262"/>
          </a:xfrm>
        </p:spPr>
        <p:txBody>
          <a:bodyPr/>
          <a:lstStyle/>
          <a:p>
            <a:r>
              <a:rPr lang="he-IL" dirty="0"/>
              <a:t>רקע מדגם ומתודולוגיה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6D847CD-C285-B79E-E6A6-3690E7DA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627" y="1227803"/>
            <a:ext cx="6296400" cy="3955803"/>
          </a:xfrm>
        </p:spPr>
        <p:txBody>
          <a:bodyPr rIns="126000"/>
          <a:lstStyle/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e-IL" sz="1800" dirty="0"/>
              <a:t>על רקע התמשכות </a:t>
            </a:r>
            <a:r>
              <a:rPr lang="he-IL" sz="1800" dirty="0">
                <a:latin typeface="Ping HL Bold" pitchFamily="50" charset="-79"/>
                <a:cs typeface="Ping HL Bold" pitchFamily="50" charset="-79"/>
              </a:rPr>
              <a:t>מלחמת שאגת הארי </a:t>
            </a:r>
            <a:r>
              <a:rPr lang="he-IL" sz="1800" dirty="0"/>
              <a:t>והשפעותיה על העורף פנינו בסקר ממוקד לחברות הייטק אודות השלכות המצב על פעילותן.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e-IL" sz="1800" dirty="0"/>
              <a:t>הסקר הופץ בשבוע השלישי למלחמת "שאגת הארי"</a:t>
            </a:r>
            <a:br>
              <a:rPr lang="en-US" sz="1800" dirty="0"/>
            </a:br>
            <a:r>
              <a:rPr lang="he-IL" sz="1800" dirty="0"/>
              <a:t>18-23 למרץ 2026, לכ-9,000 חברות הייטק פעילות וכן באמצעות ניוזלטר של רשות החדשנות.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e-IL" sz="1800" spc="-30" dirty="0"/>
              <a:t>השיבו לסקר 637 מנכ"לים, מייסדים וסמנכ"לים בחברות הייטק.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e-IL" sz="1800" dirty="0"/>
              <a:t>התפלגות המשיבים מבחינת גודל חברה תואם את ההתפלגות הכללית בקרב חברות הייטק במשק בו כ-80% מהחברות מעסיקות עד 50 עובדים. עם זאת, ישנו ייצוג מוגבר לחברות דיפטק. 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e-IL" sz="1800" spc="-40" dirty="0"/>
              <a:t>גודל הדגימה בכל אחת מהשאלות הוא 637 אלא אם צוין אחרת.</a:t>
            </a:r>
          </a:p>
        </p:txBody>
      </p:sp>
      <p:graphicFrame>
        <p:nvGraphicFramePr>
          <p:cNvPr id="3" name="Chart 2" descr="גרף - התפלגות משיבים לפי גודל חברה (מספר עובדים)">
            <a:extLst>
              <a:ext uri="{FF2B5EF4-FFF2-40B4-BE49-F238E27FC236}">
                <a16:creationId xmlns:a16="http://schemas.microsoft.com/office/drawing/2014/main" id="{2786FF71-F8BC-C44D-276D-EB12B399E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818905"/>
              </p:ext>
            </p:extLst>
          </p:nvPr>
        </p:nvGraphicFramePr>
        <p:xfrm>
          <a:off x="-101076" y="1167643"/>
          <a:ext cx="6118420" cy="409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2">
            <a:extLst>
              <a:ext uri="{FF2B5EF4-FFF2-40B4-BE49-F238E27FC236}">
                <a16:creationId xmlns:a16="http://schemas.microsoft.com/office/drawing/2014/main" id="{7F62680C-6372-A98B-9C74-0CD97C73FFAC}"/>
              </a:ext>
            </a:extLst>
          </p:cNvPr>
          <p:cNvSpPr txBox="1"/>
          <p:nvPr/>
        </p:nvSpPr>
        <p:spPr>
          <a:xfrm>
            <a:off x="407709" y="5583486"/>
            <a:ext cx="3854534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0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מקור: סקר חברות הייטק מרץ 2026, רשות החדשנות.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1A962E1-9D0F-3E56-B63F-15875C75D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2E554E6-FED7-E1CA-B39F-4AE9B8E47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13" y="6088063"/>
            <a:ext cx="4622800" cy="185737"/>
          </a:xfrm>
        </p:spPr>
        <p:txBody>
          <a:bodyPr/>
          <a:lstStyle/>
          <a:p>
            <a:r>
              <a:rPr lang="he-IL" dirty="0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5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BC5D-27FD-E836-4F73-2467C811F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52BE2A03-43FA-2CF4-BB84-C4249B30A2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3767" y="506648"/>
            <a:ext cx="6576063" cy="57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 defTabSz="914400" rtl="1" eaLnBrk="1" latinLnBrk="0" hangingPunct="1">
              <a:lnSpc>
                <a:spcPts val="44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Ping HL Bold" pitchFamily="50" charset="-79"/>
                <a:ea typeface="+mj-ea"/>
                <a:cs typeface="Ping HL Bold" pitchFamily="50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ממצאים מרכזיים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ing HL Bold" pitchFamily="50" charset="-79"/>
              <a:ea typeface="+mj-ea"/>
              <a:cs typeface="Ping HL Bold" pitchFamily="50" charset="-79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8C91F01-9720-8EC3-4524-F04D19428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8" y="1241319"/>
            <a:ext cx="6689558" cy="4609584"/>
          </a:xfrm>
        </p:spPr>
        <p:txBody>
          <a:bodyPr rIns="126000"/>
          <a:lstStyle/>
          <a:p>
            <a:pPr marL="342900" lvl="1" indent="-342900" algn="just">
              <a:lnSpc>
                <a:spcPts val="22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he-IL" sz="1800" dirty="0"/>
              <a:t>ההייטק ממשיך לפעול למרות המלחמה וממעט לעשות שימוש במנגנון החל"ת. רק 10% מהחברות הוציאו עובדים לחל"ת בהיקף כלשהו.</a:t>
            </a:r>
          </a:p>
          <a:p>
            <a:pPr marL="342900" lvl="1" indent="-342900" algn="just">
              <a:lnSpc>
                <a:spcPts val="22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he-IL" sz="1800" dirty="0"/>
              <a:t>עם זאת, היקפים רבים של עובדים נעדרים בשל המצב הביטחוני, שירות מילואים או היעדר מסגרות לילדים. </a:t>
            </a:r>
            <a:br>
              <a:rPr lang="en-US" sz="1800" dirty="0"/>
            </a:br>
            <a:r>
              <a:rPr lang="he-IL" sz="1800" dirty="0"/>
              <a:t>כמעט 50% מהחברות דיווחו על היעדרות של מעל רבע מהעובדים מהסיבות הללו.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D4C8930-BDB7-D438-4124-D29DD30B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5032" y="2112085"/>
            <a:ext cx="2143125" cy="2571750"/>
          </a:xfrm>
          <a:prstGeom prst="rect">
            <a:avLst/>
          </a:prstGeom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45CE089-FDD4-AFA8-7A55-325CE533E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B57B136-39CB-4F3E-4A3A-144D0312A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2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5DB36-9C27-D931-B795-6E5A6933E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A97421-3A71-F67D-2BBC-3F085ECF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51" y="-665311"/>
            <a:ext cx="11196112" cy="576000"/>
          </a:xfrm>
        </p:spPr>
        <p:txBody>
          <a:bodyPr/>
          <a:lstStyle/>
          <a:p>
            <a:r>
              <a:rPr lang="he-IL" dirty="0"/>
              <a:t>ממצאים מרכזיים</a:t>
            </a:r>
            <a:endParaRPr lang="en-US" dirty="0"/>
          </a:p>
        </p:txBody>
      </p:sp>
      <p:sp>
        <p:nvSpPr>
          <p:cNvPr id="2" name="Subtitle 6">
            <a:extLst>
              <a:ext uri="{FF2B5EF4-FFF2-40B4-BE49-F238E27FC236}">
                <a16:creationId xmlns:a16="http://schemas.microsoft.com/office/drawing/2014/main" id="{9A6E67E5-4918-77B2-2AAF-C526C3DDE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34581" y="29496"/>
            <a:ext cx="7922444" cy="446088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ts val="3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None/>
              <a:defRPr sz="2200" b="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1pPr>
            <a:lvl2pPr marL="288000" indent="-2880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 baseline="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2pPr>
            <a:lvl3pPr marL="540000" indent="-252000" algn="r" defTabSz="914400" rtl="1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accent3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3pPr>
            <a:lvl4pPr marL="792000" indent="-252000" algn="r" defTabSz="914400" rtl="1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5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4pPr>
            <a:lvl5pPr marL="0" indent="0" algn="r" defTabSz="914400" rtl="1" eaLnBrk="1" latinLnBrk="0" hangingPunct="1">
              <a:lnSpc>
                <a:spcPts val="1800"/>
              </a:lnSpc>
              <a:spcBef>
                <a:spcPts val="600"/>
              </a:spcBef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dirty="0">
                <a:solidFill>
                  <a:schemeClr val="tx2"/>
                </a:solidFill>
              </a:rPr>
              <a:t>ממצאים מרכזיים</a:t>
            </a:r>
            <a:endParaRPr lang="he-IL" sz="1400" dirty="0">
              <a:solidFill>
                <a:schemeClr val="tx2"/>
              </a:solidFill>
              <a:sym typeface="Open Sans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A87E3805-AE8B-07CE-01EA-73E394A57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8" y="1241319"/>
            <a:ext cx="6689558" cy="4609584"/>
          </a:xfrm>
        </p:spPr>
        <p:txBody>
          <a:bodyPr rIns="126000"/>
          <a:lstStyle/>
          <a:p>
            <a:pPr marL="342900" lvl="1" indent="-342900" algn="just">
              <a:lnSpc>
                <a:spcPts val="2200"/>
              </a:lnSpc>
              <a:spcBef>
                <a:spcPts val="1200"/>
              </a:spcBef>
              <a:buSzPct val="100000"/>
              <a:buFont typeface="+mj-lt"/>
              <a:buAutoNum type="arabicPeriod" startAt="3"/>
            </a:pPr>
            <a:r>
              <a:rPr lang="he-IL" sz="1800" dirty="0"/>
              <a:t>האתגרים מתורגמים לעיכובים משמעותיים בעמידה ביעדי הפיתוח והשקת מוצרים. 42% מהחברות דיווחו על עיכובים משמעותיים בפיתוח ו-22% דיווחו על כך שכבר דחו באופן משמעותי עמידה ביעדי פיתוח או השקה של מוצר.</a:t>
            </a:r>
          </a:p>
          <a:p>
            <a:pPr marL="342900" lvl="1" indent="-342900" algn="just">
              <a:lnSpc>
                <a:spcPts val="2200"/>
              </a:lnSpc>
              <a:spcBef>
                <a:spcPts val="1200"/>
              </a:spcBef>
              <a:buSzPct val="100000"/>
              <a:buFont typeface="+mj-lt"/>
              <a:buAutoNum type="arabicPeriod" startAt="3"/>
            </a:pPr>
            <a:r>
              <a:rPr lang="he-IL" sz="1800" dirty="0"/>
              <a:t>כמו כן, מגבלות על טיסות בינלאומיות, קשיים בייבוא חומרי גלם ובייצור עלו כחסמים משמעותיים כאשר:</a:t>
            </a:r>
          </a:p>
          <a:p>
            <a:pPr marL="576000" lvl="2">
              <a:lnSpc>
                <a:spcPts val="2200"/>
              </a:lnSpc>
              <a:spcBef>
                <a:spcPts val="1200"/>
              </a:spcBef>
              <a:buSzPct val="100000"/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600" dirty="0"/>
              <a:t>35% מהחברות דיווחו על פגיעה משמעותית בשל מגבלות על טיסות.</a:t>
            </a:r>
          </a:p>
          <a:p>
            <a:pPr marL="576000" lvl="2">
              <a:lnSpc>
                <a:spcPts val="2200"/>
              </a:lnSpc>
              <a:spcBef>
                <a:spcPts val="1200"/>
              </a:spcBef>
              <a:buSzPct val="100000"/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600" dirty="0"/>
              <a:t>20% מהחברות דיווחו על עיכובים משמעותיים בייבוא חומרי גלם </a:t>
            </a:r>
            <a:br>
              <a:rPr lang="en-US" sz="1600" dirty="0"/>
            </a:br>
            <a:r>
              <a:rPr lang="he-IL" sz="1600" dirty="0"/>
              <a:t>ו-8% על עצירה של חלק מהאספקה.</a:t>
            </a:r>
          </a:p>
          <a:p>
            <a:pPr marL="576000" lvl="2">
              <a:lnSpc>
                <a:spcPts val="2200"/>
              </a:lnSpc>
              <a:spcBef>
                <a:spcPts val="1200"/>
              </a:spcBef>
              <a:buSzPct val="100000"/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he-IL" sz="1600" dirty="0"/>
              <a:t>25% מהחברות דיווחו על פגיעה משמעותית בייצור, </a:t>
            </a:r>
            <a:br>
              <a:rPr lang="en-US" sz="1600" dirty="0"/>
            </a:br>
            <a:r>
              <a:rPr lang="he-IL" sz="1600" dirty="0"/>
              <a:t>ו-6% על הפסקת הייצור.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9D6ED22-A429-03B9-887B-1BEFA4350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01563D3-A855-E93E-4F1B-3C42D5B82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4AC9E5A-2F23-4652-6629-B2581FB16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4981" y="2112085"/>
            <a:ext cx="29432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4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DBB2C-2AEE-E7C9-1FCA-526CB0350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7FBADCC2-351C-4081-BAD6-DE48A152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51" y="-665311"/>
            <a:ext cx="11196112" cy="576000"/>
          </a:xfrm>
        </p:spPr>
        <p:txBody>
          <a:bodyPr/>
          <a:lstStyle/>
          <a:p>
            <a:r>
              <a:rPr lang="he-IL" dirty="0"/>
              <a:t>ממצאים מרכזיים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D7C14DD-1D38-8955-1C8F-EB93915A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8" y="1241319"/>
            <a:ext cx="6689558" cy="4609584"/>
          </a:xfrm>
        </p:spPr>
        <p:txBody>
          <a:bodyPr rIns="126000"/>
          <a:lstStyle/>
          <a:p>
            <a:pPr marL="342900" lvl="1" indent="-342900" algn="just">
              <a:lnSpc>
                <a:spcPts val="2200"/>
              </a:lnSpc>
              <a:spcBef>
                <a:spcPts val="1200"/>
              </a:spcBef>
              <a:buSzPct val="100000"/>
              <a:buFont typeface="+mj-lt"/>
              <a:buAutoNum type="arabicPeriod" startAt="5"/>
            </a:pPr>
            <a:r>
              <a:rPr lang="he-IL" sz="1800" dirty="0"/>
              <a:t>השפעה נוספת של המלחמה, אשר השלכותיה עשויות להיות ארוכות טווח, היא עיכובים או ביטולים של מהלכי גיוס הון.</a:t>
            </a:r>
            <a:br>
              <a:rPr lang="en-US" sz="1800" dirty="0"/>
            </a:br>
            <a:r>
              <a:rPr lang="he-IL" sz="1800" dirty="0"/>
              <a:t>71% מהחברות ציינו השפעה כלשהי על תהליכי הגיוס כאשר</a:t>
            </a:r>
            <a:br>
              <a:rPr lang="en-US" sz="1800" dirty="0"/>
            </a:br>
            <a:r>
              <a:rPr lang="he-IL" sz="1800" dirty="0"/>
              <a:t>11% מהחברות דיווחו על ביטול תהליכים.</a:t>
            </a:r>
          </a:p>
          <a:p>
            <a:pPr marL="342900" lvl="1" indent="-342900" algn="just">
              <a:lnSpc>
                <a:spcPts val="2200"/>
              </a:lnSpc>
              <a:spcBef>
                <a:spcPts val="1200"/>
              </a:spcBef>
              <a:buSzPct val="100000"/>
              <a:buFont typeface="+mj-lt"/>
              <a:buAutoNum type="arabicPeriod" startAt="5"/>
            </a:pPr>
            <a:r>
              <a:rPr lang="he-IL" sz="1800" dirty="0"/>
              <a:t>בהסתכלות קדימה 18% מהחברות צופות שהתמשכות המצב הביטחוני תביא לצמצום פעילות או כוח אדם ו-12% ציינו שהתמשכות המצב עשויה להביא לסגירת החברה.</a:t>
            </a:r>
          </a:p>
          <a:p>
            <a:pPr marL="342900" lvl="1" indent="-342900" algn="just">
              <a:lnSpc>
                <a:spcPts val="2200"/>
              </a:lnSpc>
              <a:spcBef>
                <a:spcPts val="1200"/>
              </a:spcBef>
              <a:buSzPct val="100000"/>
              <a:buFont typeface="+mj-lt"/>
              <a:buAutoNum type="arabicPeriod" startAt="5"/>
            </a:pPr>
            <a:r>
              <a:rPr lang="he-IL" sz="1800" dirty="0"/>
              <a:t>לצד התובנות הללו נזכיר שההייטק הישראלי הפגין יכולות </a:t>
            </a:r>
            <a:r>
              <a:rPr lang="he-IL" sz="1800" spc="-10" dirty="0"/>
              <a:t>התאוששות מרשימות לאחר חרבות ברזל ועם כלביא, שבאו לידי </a:t>
            </a:r>
            <a:r>
              <a:rPr lang="he-IL" sz="1800" dirty="0"/>
              <a:t>ביטוי בהיקפי גיוס הון ובמספר החברות שקמו במחצית השניה של 2025 (דוח </a:t>
            </a:r>
            <a:r>
              <a:rPr lang="en-US" sz="1800" dirty="0"/>
              <a:t>IVC</a:t>
            </a:r>
            <a:r>
              <a:rPr lang="he-IL" sz="1800" dirty="0"/>
              <a:t> לשנת 2025). עם זאת, התמשכות המצב הביטחוני עשויה לדרוש תשומת לב ומענים אחרים לתעשיה.</a:t>
            </a:r>
          </a:p>
          <a:p>
            <a:pPr marL="0" lvl="1" indent="0" algn="just">
              <a:lnSpc>
                <a:spcPts val="2200"/>
              </a:lnSpc>
              <a:spcBef>
                <a:spcPts val="1200"/>
              </a:spcBef>
              <a:buSzPct val="100000"/>
              <a:buNone/>
            </a:pPr>
            <a:r>
              <a:rPr lang="he-IL" sz="1800" dirty="0"/>
              <a:t>אנו רוצים להודות לכל החברות שהקדישו מזמנן להשיב לסקר ותרמו לגיבוש תמונת המצב.</a:t>
            </a:r>
          </a:p>
          <a:p>
            <a:pPr marL="342900" lvl="1" indent="-342900" algn="just">
              <a:lnSpc>
                <a:spcPts val="22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endParaRPr lang="he-IL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E0CE436-9B6C-6734-FD6E-3F766B029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3904" y="1812047"/>
            <a:ext cx="3257550" cy="2871788"/>
          </a:xfrm>
          <a:prstGeom prst="rect">
            <a:avLst/>
          </a:prstGeom>
        </p:spPr>
      </p:pic>
      <p:sp>
        <p:nvSpPr>
          <p:cNvPr id="2" name="Subtitle 6">
            <a:extLst>
              <a:ext uri="{FF2B5EF4-FFF2-40B4-BE49-F238E27FC236}">
                <a16:creationId xmlns:a16="http://schemas.microsoft.com/office/drawing/2014/main" id="{D78C1BCF-6D2E-2705-AE44-93B926708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34581" y="29496"/>
            <a:ext cx="7922444" cy="446088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ts val="3000"/>
              </a:lnSpc>
              <a:spcBef>
                <a:spcPts val="1200"/>
              </a:spcBef>
              <a:buSzPct val="80000"/>
              <a:buFont typeface="Wingdings 2" panose="05020102010507070707" pitchFamily="18" charset="2"/>
              <a:buNone/>
              <a:defRPr sz="2200" b="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1pPr>
            <a:lvl2pPr marL="288000" indent="-2880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 baseline="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2pPr>
            <a:lvl3pPr marL="540000" indent="-252000" algn="r" defTabSz="914400" rtl="1" eaLnBrk="1" latinLnBrk="0" hangingPunct="1">
              <a:lnSpc>
                <a:spcPts val="2400"/>
              </a:lnSpc>
              <a:spcBef>
                <a:spcPts val="800"/>
              </a:spcBef>
              <a:buClr>
                <a:schemeClr val="accent3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3pPr>
            <a:lvl4pPr marL="792000" indent="-252000" algn="r" defTabSz="914400" rtl="1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5"/>
              </a:buClr>
              <a:buSzPct val="125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4pPr>
            <a:lvl5pPr marL="0" indent="0" algn="r" defTabSz="914400" rtl="1" eaLnBrk="1" latinLnBrk="0" hangingPunct="1">
              <a:lnSpc>
                <a:spcPts val="1800"/>
              </a:lnSpc>
              <a:spcBef>
                <a:spcPts val="600"/>
              </a:spcBef>
              <a:buFontTx/>
              <a:buNone/>
              <a:defRPr lang="en-US" sz="1200" kern="1200" dirty="0" smtClean="0">
                <a:solidFill>
                  <a:schemeClr val="bg1">
                    <a:lumMod val="50000"/>
                  </a:schemeClr>
                </a:solidFill>
                <a:latin typeface="Ping HL Regular" pitchFamily="50" charset="-79"/>
                <a:ea typeface="+mn-ea"/>
                <a:cs typeface="Ping HL Regular" pitchFamily="50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dirty="0">
                <a:solidFill>
                  <a:schemeClr val="tx2"/>
                </a:solidFill>
              </a:rPr>
              <a:t>ממצאים מרכזיים</a:t>
            </a:r>
            <a:endParaRPr lang="he-IL" sz="1400" dirty="0">
              <a:solidFill>
                <a:schemeClr val="tx2"/>
              </a:solidFill>
              <a:sym typeface="Open Sans"/>
            </a:endParaRP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952F2AA-628F-6181-D2B7-5AEC12468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970E17C-E5C5-74A1-3C3D-E99AC2716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7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BE0C2-A028-24B0-EE81-5B6D8194B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4AB5555B-35FC-59F7-2C9D-9BB6FA02D2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5609" y="204764"/>
            <a:ext cx="11251416" cy="5762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 defTabSz="914400" rtl="1" eaLnBrk="1" latinLnBrk="0" hangingPunct="1">
              <a:lnSpc>
                <a:spcPts val="44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Ping HL Bold" pitchFamily="50" charset="-79"/>
                <a:ea typeface="+mj-ea"/>
                <a:cs typeface="Ping HL Bold" pitchFamily="50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48% מהחברות דיווחו על היעדרות של מעל 25% </a:t>
            </a:r>
            <a:br>
              <a:rPr kumimoji="0" lang="he-IL" sz="28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</a:br>
            <a:r>
              <a:rPr kumimoji="0" lang="he-IL" sz="28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ing HL Bold" pitchFamily="50" charset="-79"/>
                <a:ea typeface="+mj-ea"/>
                <a:cs typeface="Ping HL Bold" pitchFamily="50" charset="-79"/>
              </a:rPr>
              <a:t>רק בקרב-11% מהחברות לא היתה היעדרות כלל</a:t>
            </a:r>
            <a:endParaRPr kumimoji="0" lang="en-US" sz="28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ing HL Bold" pitchFamily="50" charset="-79"/>
              <a:ea typeface="+mj-ea"/>
              <a:cs typeface="Ping HL Bold" pitchFamily="50" charset="-79"/>
            </a:endParaRP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526FAD17-2AFF-3FBE-AEC6-6362BF21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426" y="1241839"/>
            <a:ext cx="4982598" cy="4105695"/>
          </a:xfrm>
        </p:spPr>
        <p:txBody>
          <a:bodyPr/>
          <a:lstStyle/>
          <a:p>
            <a:pPr algn="just">
              <a:lnSpc>
                <a:spcPts val="2200"/>
              </a:lnSpc>
            </a:pPr>
            <a:r>
              <a:rPr lang="he-IL" sz="1800" dirty="0"/>
              <a:t>35% מהחברות דיווחו על היעדרות של מעל רבע מהעובדים בשל מגבלות ביטחוניות.</a:t>
            </a:r>
          </a:p>
          <a:p>
            <a:pPr algn="just">
              <a:lnSpc>
                <a:spcPts val="2200"/>
              </a:lnSpc>
            </a:pPr>
            <a:r>
              <a:rPr lang="he-IL" sz="1800" dirty="0"/>
              <a:t>33% מהחברות דיווחו על היעדרות של מעל רבע מהעובדים בשל היעדר מסגרות חינוכיות</a:t>
            </a:r>
          </a:p>
          <a:p>
            <a:pPr algn="just">
              <a:lnSpc>
                <a:spcPts val="2200"/>
              </a:lnSpc>
            </a:pPr>
            <a:r>
              <a:rPr lang="he-IL" sz="1800" dirty="0"/>
              <a:t>ו-11% מהחברות דיווחו על היעדרות של מעל רבע מהעובדים בשל שירות מילואים.</a:t>
            </a:r>
          </a:p>
          <a:p>
            <a:pPr algn="just">
              <a:lnSpc>
                <a:spcPts val="2200"/>
              </a:lnSpc>
            </a:pPr>
            <a:r>
              <a:rPr lang="he-IL" sz="1800" dirty="0"/>
              <a:t>כאשר מתחשבים בחפיפה בין המקרים (חברות בהן עובדים נעדרו מכמה סיבות) עולה שכ-48% מהחברות דיווחו על היעדרות של מעל 25% מהעובדים מסיבה כלשהי.</a:t>
            </a:r>
          </a:p>
          <a:p>
            <a:pPr algn="just">
              <a:lnSpc>
                <a:spcPts val="2200"/>
              </a:lnSpc>
            </a:pPr>
            <a:r>
              <a:rPr lang="he-IL" sz="1800" dirty="0"/>
              <a:t>בניתוח דומה, נמצא שרק בקרב 11% מהחברות לא דווח על היעדרות עובדים מהסיבות הללו כלל.</a:t>
            </a:r>
          </a:p>
          <a:p>
            <a:endParaRPr lang="he-IL" sz="1800" dirty="0"/>
          </a:p>
          <a:p>
            <a:pPr algn="just">
              <a:lnSpc>
                <a:spcPts val="2200"/>
              </a:lnSpc>
            </a:pPr>
            <a:endParaRPr lang="he-IL" sz="1600" dirty="0"/>
          </a:p>
        </p:txBody>
      </p:sp>
      <p:graphicFrame>
        <p:nvGraphicFramePr>
          <p:cNvPr id="4" name="Chart 3" descr="גרף - שיעור העובדים הנעדרים - &#10;- בשל מגבלות ביטחוניות&#10;- בשל הורות לילדים ללא מסגרות חינוכיות&#10;- בשל שירות מילואים">
            <a:extLst>
              <a:ext uri="{FF2B5EF4-FFF2-40B4-BE49-F238E27FC236}">
                <a16:creationId xmlns:a16="http://schemas.microsoft.com/office/drawing/2014/main" id="{854D79C7-2BF4-44B1-44A5-EA917807E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583434"/>
              </p:ext>
            </p:extLst>
          </p:nvPr>
        </p:nvGraphicFramePr>
        <p:xfrm>
          <a:off x="434976" y="1216787"/>
          <a:ext cx="6447087" cy="404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32">
            <a:extLst>
              <a:ext uri="{FF2B5EF4-FFF2-40B4-BE49-F238E27FC236}">
                <a16:creationId xmlns:a16="http://schemas.microsoft.com/office/drawing/2014/main" id="{D964AA6D-5781-8DC4-19C8-9548804E7460}"/>
              </a:ext>
            </a:extLst>
          </p:cNvPr>
          <p:cNvSpPr txBox="1"/>
          <p:nvPr/>
        </p:nvSpPr>
        <p:spPr>
          <a:xfrm>
            <a:off x="407709" y="5583486"/>
            <a:ext cx="3854534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0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מקור: סקר חברות הייטק מרץ 2026, רשות החדשנות.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4B43EB-0CA5-3287-BB00-1CC37C8A8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76DFC06-1F4A-4224-0DF2-6ECB005A1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4011" y="6088517"/>
            <a:ext cx="4622042" cy="185284"/>
          </a:xfrm>
        </p:spPr>
        <p:txBody>
          <a:bodyPr/>
          <a:lstStyle/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9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59770-A166-5469-EE5A-8C519CF79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18A8379-342C-713E-8F18-B5E347414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7749938" y="1192697"/>
            <a:ext cx="4007089" cy="10045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93DCBB96-1DB5-9F90-29EA-4DBA7E09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06413"/>
            <a:ext cx="11195050" cy="576262"/>
          </a:xfrm>
        </p:spPr>
        <p:txBody>
          <a:bodyPr/>
          <a:lstStyle/>
          <a:p>
            <a:r>
              <a:rPr lang="he-IL" dirty="0"/>
              <a:t>89% מהחברות שהשיבו לסקר לא הוציאו עובדים לחל"ת כלל</a:t>
            </a:r>
            <a:endParaRPr lang="en-US" dirty="0"/>
          </a:p>
        </p:txBody>
      </p:sp>
      <p:graphicFrame>
        <p:nvGraphicFramePr>
          <p:cNvPr id="4" name="Chart 3" descr="גרף - האם החברה הוציאה עובדים/ות לחל&quot;ת מאז תחילת המלחמה?">
            <a:extLst>
              <a:ext uri="{FF2B5EF4-FFF2-40B4-BE49-F238E27FC236}">
                <a16:creationId xmlns:a16="http://schemas.microsoft.com/office/drawing/2014/main" id="{EEF1872F-EA13-70E7-3CFA-7459BFCBC6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142797"/>
              </p:ext>
            </p:extLst>
          </p:nvPr>
        </p:nvGraphicFramePr>
        <p:xfrm>
          <a:off x="214648" y="1167643"/>
          <a:ext cx="7722216" cy="409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4868E8D4-49F8-0307-2793-78D3556A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939" y="1241841"/>
            <a:ext cx="4007088" cy="900000"/>
          </a:xfrm>
        </p:spPr>
        <p:txBody>
          <a:bodyPr rIns="126000"/>
          <a:lstStyle/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e-IL" sz="1800" dirty="0"/>
              <a:t>כ-10% מהחברות שהשיבו לסקר הוציאו עובדים לחל"ת בהיקף כלשהו, מרביתן בהיקף העולה על 25%.</a:t>
            </a:r>
            <a:endParaRPr lang="he-IL" sz="1800" spc="-2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D929249-1492-2C58-B210-78D31FF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9938" y="3217060"/>
            <a:ext cx="1714500" cy="1714500"/>
          </a:xfrm>
          <a:prstGeom prst="rect">
            <a:avLst/>
          </a:prstGeom>
        </p:spPr>
      </p:pic>
      <p:sp>
        <p:nvSpPr>
          <p:cNvPr id="8" name="TextBox 32">
            <a:extLst>
              <a:ext uri="{FF2B5EF4-FFF2-40B4-BE49-F238E27FC236}">
                <a16:creationId xmlns:a16="http://schemas.microsoft.com/office/drawing/2014/main" id="{CAF402DF-31BB-C8C3-35D9-A24B031B2CF3}"/>
              </a:ext>
            </a:extLst>
          </p:cNvPr>
          <p:cNvSpPr txBox="1"/>
          <p:nvPr/>
        </p:nvSpPr>
        <p:spPr>
          <a:xfrm>
            <a:off x="407709" y="5583486"/>
            <a:ext cx="3854534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0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מקור: סקר חברות הייטק מרץ 2026, רשות החדשנות.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717007C-E225-74B8-9773-A7F4D98AC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69C015A-8642-7A32-4817-6F254637E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13" y="6088063"/>
            <a:ext cx="4622800" cy="185737"/>
          </a:xfrm>
        </p:spPr>
        <p:txBody>
          <a:bodyPr/>
          <a:lstStyle/>
          <a:p>
            <a:r>
              <a:rPr lang="he-IL" dirty="0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5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6DB80-9C26-66E8-23F4-D57BBB4F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85CC3BF9-7F14-46B3-4FD7-9C10C226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06413"/>
            <a:ext cx="11195050" cy="576262"/>
          </a:xfrm>
        </p:spPr>
        <p:txBody>
          <a:bodyPr/>
          <a:lstStyle/>
          <a:p>
            <a:r>
              <a:rPr lang="he-IL" dirty="0"/>
              <a:t>כ-75% מהחברות המשיבות מושפעות ממגבלות על טיסות בינלאומיות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6DAE0993-2C09-F7C9-A5A1-73B4CC990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13" y="1241839"/>
            <a:ext cx="5243511" cy="2187161"/>
          </a:xfrm>
        </p:spPr>
        <p:txBody>
          <a:bodyPr/>
          <a:lstStyle/>
          <a:p>
            <a:pPr algn="just">
              <a:lnSpc>
                <a:spcPts val="2200"/>
              </a:lnSpc>
            </a:pPr>
            <a:r>
              <a:rPr lang="he-IL" sz="1800" spc="-20" dirty="0"/>
              <a:t>35% מהחברות מושפעות באופן משמעותי בשל מגבלות על טיסות בינלאומיות וכ-40% מושפעות במידה מוגבלת.</a:t>
            </a:r>
          </a:p>
          <a:p>
            <a:pPr algn="just">
              <a:lnSpc>
                <a:spcPts val="2200"/>
              </a:lnSpc>
            </a:pPr>
            <a:r>
              <a:rPr lang="he-IL" sz="1800" spc="-20" dirty="0"/>
              <a:t>סיבות שצויינו להשפעה כוללות בין היתר: ביטול השתתפות בכנסים, קושי להיפגש עם לקוחות, </a:t>
            </a:r>
            <a:br>
              <a:rPr lang="en-US" sz="1800" spc="-20" dirty="0"/>
            </a:br>
            <a:r>
              <a:rPr lang="he-IL" sz="1800" spc="-20" dirty="0"/>
              <a:t>ביטול פגישות וכנסים עם משקיעים ועובדים שלא יכולים לחזור לארץ.</a:t>
            </a:r>
            <a:endParaRPr lang="he-IL" sz="1600" spc="-20" dirty="0"/>
          </a:p>
        </p:txBody>
      </p:sp>
      <p:graphicFrame>
        <p:nvGraphicFramePr>
          <p:cNvPr id="7" name="Chart 6" descr="גרף - האם מגבלות על טיסות בינלאומיות משפיעות על פעילות החברה">
            <a:extLst>
              <a:ext uri="{FF2B5EF4-FFF2-40B4-BE49-F238E27FC236}">
                <a16:creationId xmlns:a16="http://schemas.microsoft.com/office/drawing/2014/main" id="{03808250-F4CD-DB3C-9F34-0D38E7AE0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019950"/>
              </p:ext>
            </p:extLst>
          </p:nvPr>
        </p:nvGraphicFramePr>
        <p:xfrm>
          <a:off x="734156" y="1180768"/>
          <a:ext cx="5678676" cy="389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5C0B2F4B-4BFC-3061-2997-266E2F588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4193" y="3588164"/>
            <a:ext cx="1962150" cy="1638300"/>
          </a:xfrm>
          <a:prstGeom prst="rect">
            <a:avLst/>
          </a:prstGeom>
        </p:spPr>
      </p:pic>
      <p:sp>
        <p:nvSpPr>
          <p:cNvPr id="4" name="TextBox 32">
            <a:extLst>
              <a:ext uri="{FF2B5EF4-FFF2-40B4-BE49-F238E27FC236}">
                <a16:creationId xmlns:a16="http://schemas.microsoft.com/office/drawing/2014/main" id="{590A3FEA-9D85-7886-9D6D-B4CC3552B222}"/>
              </a:ext>
            </a:extLst>
          </p:cNvPr>
          <p:cNvSpPr txBox="1"/>
          <p:nvPr/>
        </p:nvSpPr>
        <p:spPr>
          <a:xfrm>
            <a:off x="407709" y="5583486"/>
            <a:ext cx="3854534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0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מקור: סקר חברות הייטק מרץ 2026, רשות החדשנות.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936DF8-872F-7070-A1CE-20112C89A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27F1199-F3D4-968E-6C89-5A1F0725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4011" y="6088517"/>
            <a:ext cx="4622042" cy="185284"/>
          </a:xfrm>
        </p:spPr>
        <p:txBody>
          <a:bodyPr/>
          <a:lstStyle/>
          <a:p>
            <a:r>
              <a:rPr lang="he-IL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3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577E6-A75B-3C92-96D8-4FE8A9F5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5">
            <a:extLst>
              <a:ext uri="{FF2B5EF4-FFF2-40B4-BE49-F238E27FC236}">
                <a16:creationId xmlns:a16="http://schemas.microsoft.com/office/drawing/2014/main" id="{61BC2FD1-AB7D-6AB6-D3CA-307F492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06413"/>
            <a:ext cx="11195050" cy="576262"/>
          </a:xfrm>
        </p:spPr>
        <p:txBody>
          <a:bodyPr/>
          <a:lstStyle/>
          <a:p>
            <a:r>
              <a:rPr lang="he-IL" dirty="0"/>
              <a:t>71% מהחברות ציינו השפעה של המצב הביטחוני על תהליכי גיוס הון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E9EB0A43-02DC-1449-22AB-EA1D7ED82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13" y="1238607"/>
            <a:ext cx="5243514" cy="3955803"/>
          </a:xfrm>
        </p:spPr>
        <p:txBody>
          <a:bodyPr rIns="126000"/>
          <a:lstStyle/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e-IL" sz="1800" dirty="0"/>
              <a:t>בקרב 37% מהחברות היו עיכובים בתהליכי גיוס.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e-IL" sz="1800" dirty="0"/>
              <a:t>בקרב 23% מהחברות משקיעים דחו החלטות לגבי השקעה.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e-IL" sz="1800" dirty="0"/>
              <a:t>בקרב 11% מהחברות תהליכים בוטלו.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e-IL" sz="1800" dirty="0"/>
              <a:t>שיעור גבוה יותר של חברות מהצפון ומהדרום ציינו שתהליכי גיוס הון בוטלו בשל המצב. 18% מהחברות בצפון ובדרום ביחס ל-8%-10% מהחברות מאזור תל-אביב, ירושלים והמרכז.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e-IL" sz="1800" dirty="0"/>
              <a:t>כמו כן, שיעור גבוה יותר של חברות קטנות, המעסיקות עד 50 עובדים, ציינו שתהליכי גיוס הון בוטלו בשל המצב. 12% מהחברות המעסיקות עד 10 עובדים ו-13% מהחברות המעסיקות 11-50 עובדים ציינו שתהליכי גיוס הון בוטלו בשל המצב.</a:t>
            </a:r>
          </a:p>
          <a:p>
            <a:pPr marL="252000" lvl="1" indent="-252000" algn="just">
              <a:lnSpc>
                <a:spcPts val="2200"/>
              </a:lnSpc>
              <a:spcBef>
                <a:spcPts val="1200"/>
              </a:spcBef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he-IL" sz="1800" spc="-20" dirty="0"/>
          </a:p>
        </p:txBody>
      </p:sp>
      <p:graphicFrame>
        <p:nvGraphicFramePr>
          <p:cNvPr id="5" name="Chart 4" descr="גרף - האם המלחמה השפיעה על תהליכי גיוס הון או השקעות בחברה?">
            <a:extLst>
              <a:ext uri="{FF2B5EF4-FFF2-40B4-BE49-F238E27FC236}">
                <a16:creationId xmlns:a16="http://schemas.microsoft.com/office/drawing/2014/main" id="{B0CA7665-E271-76D0-7AC4-1B75D6278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193607"/>
              </p:ext>
            </p:extLst>
          </p:nvPr>
        </p:nvGraphicFramePr>
        <p:xfrm>
          <a:off x="745852" y="1178039"/>
          <a:ext cx="5670000" cy="40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32">
            <a:extLst>
              <a:ext uri="{FF2B5EF4-FFF2-40B4-BE49-F238E27FC236}">
                <a16:creationId xmlns:a16="http://schemas.microsoft.com/office/drawing/2014/main" id="{6A8A6800-5669-ADFA-F42F-C7A87A81B66A}"/>
              </a:ext>
            </a:extLst>
          </p:cNvPr>
          <p:cNvSpPr txBox="1"/>
          <p:nvPr/>
        </p:nvSpPr>
        <p:spPr>
          <a:xfrm>
            <a:off x="407709" y="5583486"/>
            <a:ext cx="3854534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15000"/>
              </a:lnSpc>
              <a:spcBef>
                <a:spcPts val="300"/>
              </a:spcBef>
            </a:pPr>
            <a:r>
              <a:rPr lang="he-IL" sz="1000" dirty="0">
                <a:solidFill>
                  <a:srgbClr val="626262"/>
                </a:solidFill>
                <a:latin typeface="Ping HL Regular" pitchFamily="50" charset="-79"/>
                <a:cs typeface="Ping HL Regular" pitchFamily="50" charset="-79"/>
              </a:rPr>
              <a:t>מקור: סקר חברות הייטק מרץ 2026, רשות החדשנות.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54A11DF-8FFC-5C6A-D2D8-CC58BEEAD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B3E878-58D2-4220-9CE1-865025A3B9A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C596CAD-54B3-A2EB-AFE5-0BB09C836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3513" y="6088063"/>
            <a:ext cx="4622800" cy="185737"/>
          </a:xfrm>
        </p:spPr>
        <p:txBody>
          <a:bodyPr/>
          <a:lstStyle/>
          <a:p>
            <a:r>
              <a:rPr lang="he-IL" dirty="0"/>
              <a:t>סקר חברות: 4 שבועות לתוך מבצע שאגת הארי - מרץ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0392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tion Authority">
  <a:themeElements>
    <a:clrScheme name="Innovation Authority 2023">
      <a:dk1>
        <a:srgbClr val="0D0D0D"/>
      </a:dk1>
      <a:lt1>
        <a:sysClr val="window" lastClr="FFFFFF"/>
      </a:lt1>
      <a:dk2>
        <a:srgbClr val="000095"/>
      </a:dk2>
      <a:lt2>
        <a:srgbClr val="BCBCFF"/>
      </a:lt2>
      <a:accent1>
        <a:srgbClr val="6E6EFF"/>
      </a:accent1>
      <a:accent2>
        <a:srgbClr val="530586"/>
      </a:accent2>
      <a:accent3>
        <a:srgbClr val="B360FF"/>
      </a:accent3>
      <a:accent4>
        <a:srgbClr val="004D51"/>
      </a:accent4>
      <a:accent5>
        <a:srgbClr val="00DEA5"/>
      </a:accent5>
      <a:accent6>
        <a:srgbClr val="BDC6C6"/>
      </a:accent6>
      <a:hlink>
        <a:srgbClr val="000095"/>
      </a:hlink>
      <a:folHlink>
        <a:srgbClr val="530586"/>
      </a:folHlink>
    </a:clrScheme>
    <a:fontScheme name="Custom 1">
      <a:majorFont>
        <a:latin typeface="ping hl bold"/>
        <a:ea typeface=""/>
        <a:cs typeface="Ping HL Bold"/>
      </a:majorFont>
      <a:minorFont>
        <a:latin typeface="ping hl"/>
        <a:ea typeface=""/>
        <a:cs typeface="Ping HL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 Authority PPT Template.potx" id="{0A498A36-FD8A-4F47-8326-F6EA75987808}" vid="{A61F385A-6272-4201-96DD-9AEF0EA8A6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C76471627CCFE4BA26BED6AE4B680C3" ma:contentTypeVersion="13" ma:contentTypeDescription="צור מסמך חדש." ma:contentTypeScope="" ma:versionID="a37b8805c172ebad507eda46c5945cda">
  <xsd:schema xmlns:xsd="http://www.w3.org/2001/XMLSchema" xmlns:xs="http://www.w3.org/2001/XMLSchema" xmlns:p="http://schemas.microsoft.com/office/2006/metadata/properties" xmlns:ns2="506e6e91-3c34-41e9-951f-3069a8eaf809" xmlns:ns3="ca567584-2bdd-45c7-bbb2-f215813a922a" targetNamespace="http://schemas.microsoft.com/office/2006/metadata/properties" ma:root="true" ma:fieldsID="fd5624ee61e188c84a2d418a19e6c2f1" ns2:_="" ns3:_="">
    <xsd:import namespace="506e6e91-3c34-41e9-951f-3069a8eaf809"/>
    <xsd:import namespace="ca567584-2bdd-45c7-bbb2-f215813a92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e6e91-3c34-41e9-951f-3069a8eaf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תגיות תמונה" ma:readOnly="false" ma:fieldId="{5cf76f15-5ced-4ddc-b409-7134ff3c332f}" ma:taxonomyMulti="true" ma:sspId="0bfde1c4-c9d8-4fcd-b16f-01dc7c0f67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67584-2bdd-45c7-bbb2-f215813a92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e3bd02-3696-412b-88e8-84495b9605ec}" ma:internalName="TaxCatchAll" ma:showField="CatchAllData" ma:web="ca567584-2bdd-45c7-bbb2-f215813a92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567584-2bdd-45c7-bbb2-f215813a922a" xsi:nil="true"/>
    <lcf76f155ced4ddcb4097134ff3c332f xmlns="506e6e91-3c34-41e9-951f-3069a8eaf8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2C2476-A42A-4AF1-A840-6C2DF25BA8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909EBD-D6CE-4767-84C5-8FF8BE78ED2F}"/>
</file>

<file path=customXml/itemProps3.xml><?xml version="1.0" encoding="utf-8"?>
<ds:datastoreItem xmlns:ds="http://schemas.openxmlformats.org/officeDocument/2006/customXml" ds:itemID="{783C41BC-4893-475D-9825-EA2CBC4DBE98}">
  <ds:schemaRefs>
    <ds:schemaRef ds:uri="http://www.w3.org/XML/1998/namespace"/>
    <ds:schemaRef ds:uri="http://schemas.openxmlformats.org/package/2006/metadata/core-properties"/>
    <ds:schemaRef ds:uri="be50e237-dc9d-4e77-a343-3dd1d6a88a72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ca567584-2bdd-45c7-bbb2-f215813a92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41195</TotalTime>
  <Words>1692</Words>
  <Application>Microsoft Office PowerPoint</Application>
  <PresentationFormat>Widescreen</PresentationFormat>
  <Paragraphs>162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Ping HL Bold</vt:lpstr>
      <vt:lpstr>Open Sans</vt:lpstr>
      <vt:lpstr>Arial</vt:lpstr>
      <vt:lpstr>Ping HL Regular</vt:lpstr>
      <vt:lpstr>Ping HL Medium</vt:lpstr>
      <vt:lpstr>Wingdings 2</vt:lpstr>
      <vt:lpstr>Calibri</vt:lpstr>
      <vt:lpstr>Innovation Authority</vt:lpstr>
      <vt:lpstr>4 שבועות לתוך מבצע שאגת הארי</vt:lpstr>
      <vt:lpstr>רקע מדגם ומתודולוגיה</vt:lpstr>
      <vt:lpstr>ממצאים מרכזיים</vt:lpstr>
      <vt:lpstr>ממצאים מרכזיים</vt:lpstr>
      <vt:lpstr>ממצאים מרכזיים</vt:lpstr>
      <vt:lpstr>48% מהחברות דיווחו על היעדרות של מעל 25%  רק בקרב-11% מהחברות לא היתה היעדרות כלל</vt:lpstr>
      <vt:lpstr>89% מהחברות שהשיבו לסקר לא הוציאו עובדים לחל"ת כלל</vt:lpstr>
      <vt:lpstr>כ-75% מהחברות המשיבות מושפעות ממגבלות על טיסות בינלאומיות</vt:lpstr>
      <vt:lpstr>71% מהחברות ציינו השפעה של המצב הביטחוני על תהליכי גיוס הון</vt:lpstr>
      <vt:lpstr>42% מהחברות המשיבות דיווחו על עיכובים משמעותיים בעמידת החברה ביעדי הפיתוח או השקת המוצר</vt:lpstr>
      <vt:lpstr>22% מהחברות דיווחו שכבר דחו באופן משמעותי  עמידה ביעד מוצרי בעקבות המלחמה</vt:lpstr>
      <vt:lpstr>41% מהחברות המשיבות הן חברות מייצרות מתוכן כ-65% מהחברות עושות זאת בישראל</vt:lpstr>
      <vt:lpstr>76% מהחברות המייצרות נפגעו בהיקף כלשהו ביכולת הייצור</vt:lpstr>
      <vt:lpstr>53% מהחברות חוו קשיים בייבוא ציוד או חומרי גלם בעקבות המלחמה</vt:lpstr>
      <vt:lpstr>12% מהחברות צופות שהתמשכות המצב הביטחוני  עשויה להביא לסגירת החברה</vt:lpstr>
      <vt:lpstr>31% מהחברות השיבו שהמצב גרם להן לשקול העברת  פעילות לחו"ל. 9% מהחברות שקלו זאת אך החליטו שלא</vt:lpstr>
      <vt:lpstr>תודות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Authority Companies Survey Final - Embargo.pdf</dc:title>
  <dc:subject>Innovation Authority Companies Survey Final - Embargo.pdf</dc:subject>
  <dc:creator>Innovation Authority</dc:creator>
  <cp:lastModifiedBy>Nitsan Halevi</cp:lastModifiedBy>
  <cp:revision>1831</cp:revision>
  <dcterms:created xsi:type="dcterms:W3CDTF">2024-12-26T08:20:53Z</dcterms:created>
  <dcterms:modified xsi:type="dcterms:W3CDTF">2026-03-29T04:00:25Z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0x0101008C76471627CCFE4BA26BED6AE4B680C3</vt:lpwstr>
  </property>
  <property fmtid="{D5CDD505-2E9C-101B-9397-08002B2CF9AE}" pid="3" name="MediaServiceImageTags">
    <vt:lpwstr/>
  </property>
</Properties>
</file>